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825500" rtl="0" fontAlgn="auto" latinLnBrk="0" hangingPunct="0">
      <a:lnSpc>
        <a:spcPct val="100000"/>
      </a:lnSpc>
      <a:spcBef>
        <a:spcPts val="5900"/>
      </a:spcBef>
      <a:spcAft>
        <a:spcPts val="0"/>
      </a:spcAft>
      <a:buClrTx/>
      <a:buSzTx/>
      <a:buFontTx/>
      <a:buNone/>
      <a:tabLst/>
      <a:defRPr kumimoji="0" sz="5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Palatino"/>
        <a:ea typeface="Palatino"/>
        <a:cs typeface="Palatino"/>
        <a:sym typeface="Palatino"/>
      </a:defRPr>
    </a:lvl1pPr>
    <a:lvl2pPr marL="0" marR="0" indent="0" algn="l" defTabSz="825500" rtl="0" fontAlgn="auto" latinLnBrk="0" hangingPunct="0">
      <a:lnSpc>
        <a:spcPct val="100000"/>
      </a:lnSpc>
      <a:spcBef>
        <a:spcPts val="5900"/>
      </a:spcBef>
      <a:spcAft>
        <a:spcPts val="0"/>
      </a:spcAft>
      <a:buClrTx/>
      <a:buSzTx/>
      <a:buFontTx/>
      <a:buNone/>
      <a:tabLst/>
      <a:defRPr kumimoji="0" sz="5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Palatino"/>
        <a:ea typeface="Palatino"/>
        <a:cs typeface="Palatino"/>
        <a:sym typeface="Palatino"/>
      </a:defRPr>
    </a:lvl2pPr>
    <a:lvl3pPr marL="0" marR="0" indent="0" algn="l" defTabSz="825500" rtl="0" fontAlgn="auto" latinLnBrk="0" hangingPunct="0">
      <a:lnSpc>
        <a:spcPct val="100000"/>
      </a:lnSpc>
      <a:spcBef>
        <a:spcPts val="5900"/>
      </a:spcBef>
      <a:spcAft>
        <a:spcPts val="0"/>
      </a:spcAft>
      <a:buClrTx/>
      <a:buSzTx/>
      <a:buFontTx/>
      <a:buNone/>
      <a:tabLst/>
      <a:defRPr kumimoji="0" sz="5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Palatino"/>
        <a:ea typeface="Palatino"/>
        <a:cs typeface="Palatino"/>
        <a:sym typeface="Palatino"/>
      </a:defRPr>
    </a:lvl3pPr>
    <a:lvl4pPr marL="0" marR="0" indent="0" algn="l" defTabSz="825500" rtl="0" fontAlgn="auto" latinLnBrk="0" hangingPunct="0">
      <a:lnSpc>
        <a:spcPct val="100000"/>
      </a:lnSpc>
      <a:spcBef>
        <a:spcPts val="5900"/>
      </a:spcBef>
      <a:spcAft>
        <a:spcPts val="0"/>
      </a:spcAft>
      <a:buClrTx/>
      <a:buSzTx/>
      <a:buFontTx/>
      <a:buNone/>
      <a:tabLst/>
      <a:defRPr kumimoji="0" sz="5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Palatino"/>
        <a:ea typeface="Palatino"/>
        <a:cs typeface="Palatino"/>
        <a:sym typeface="Palatino"/>
      </a:defRPr>
    </a:lvl4pPr>
    <a:lvl5pPr marL="0" marR="0" indent="0" algn="l" defTabSz="825500" rtl="0" fontAlgn="auto" latinLnBrk="0" hangingPunct="0">
      <a:lnSpc>
        <a:spcPct val="100000"/>
      </a:lnSpc>
      <a:spcBef>
        <a:spcPts val="5900"/>
      </a:spcBef>
      <a:spcAft>
        <a:spcPts val="0"/>
      </a:spcAft>
      <a:buClrTx/>
      <a:buSzTx/>
      <a:buFontTx/>
      <a:buNone/>
      <a:tabLst/>
      <a:defRPr kumimoji="0" sz="5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Palatino"/>
        <a:ea typeface="Palatino"/>
        <a:cs typeface="Palatino"/>
        <a:sym typeface="Palatino"/>
      </a:defRPr>
    </a:lvl5pPr>
    <a:lvl6pPr marL="0" marR="0" indent="0" algn="l" defTabSz="825500" rtl="0" fontAlgn="auto" latinLnBrk="0" hangingPunct="0">
      <a:lnSpc>
        <a:spcPct val="100000"/>
      </a:lnSpc>
      <a:spcBef>
        <a:spcPts val="5900"/>
      </a:spcBef>
      <a:spcAft>
        <a:spcPts val="0"/>
      </a:spcAft>
      <a:buClrTx/>
      <a:buSzTx/>
      <a:buFontTx/>
      <a:buNone/>
      <a:tabLst/>
      <a:defRPr kumimoji="0" sz="5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Palatino"/>
        <a:ea typeface="Palatino"/>
        <a:cs typeface="Palatino"/>
        <a:sym typeface="Palatino"/>
      </a:defRPr>
    </a:lvl6pPr>
    <a:lvl7pPr marL="0" marR="0" indent="0" algn="l" defTabSz="825500" rtl="0" fontAlgn="auto" latinLnBrk="0" hangingPunct="0">
      <a:lnSpc>
        <a:spcPct val="100000"/>
      </a:lnSpc>
      <a:spcBef>
        <a:spcPts val="5900"/>
      </a:spcBef>
      <a:spcAft>
        <a:spcPts val="0"/>
      </a:spcAft>
      <a:buClrTx/>
      <a:buSzTx/>
      <a:buFontTx/>
      <a:buNone/>
      <a:tabLst/>
      <a:defRPr kumimoji="0" sz="5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Palatino"/>
        <a:ea typeface="Palatino"/>
        <a:cs typeface="Palatino"/>
        <a:sym typeface="Palatino"/>
      </a:defRPr>
    </a:lvl7pPr>
    <a:lvl8pPr marL="0" marR="0" indent="0" algn="l" defTabSz="825500" rtl="0" fontAlgn="auto" latinLnBrk="0" hangingPunct="0">
      <a:lnSpc>
        <a:spcPct val="100000"/>
      </a:lnSpc>
      <a:spcBef>
        <a:spcPts val="5900"/>
      </a:spcBef>
      <a:spcAft>
        <a:spcPts val="0"/>
      </a:spcAft>
      <a:buClrTx/>
      <a:buSzTx/>
      <a:buFontTx/>
      <a:buNone/>
      <a:tabLst/>
      <a:defRPr kumimoji="0" sz="5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Palatino"/>
        <a:ea typeface="Palatino"/>
        <a:cs typeface="Palatino"/>
        <a:sym typeface="Palatino"/>
      </a:defRPr>
    </a:lvl8pPr>
    <a:lvl9pPr marL="0" marR="0" indent="0" algn="l" defTabSz="825500" rtl="0" fontAlgn="auto" latinLnBrk="0" hangingPunct="0">
      <a:lnSpc>
        <a:spcPct val="100000"/>
      </a:lnSpc>
      <a:spcBef>
        <a:spcPts val="5900"/>
      </a:spcBef>
      <a:spcAft>
        <a:spcPts val="0"/>
      </a:spcAft>
      <a:buClrTx/>
      <a:buSzTx/>
      <a:buFontTx/>
      <a:buNone/>
      <a:tabLst/>
      <a:defRPr kumimoji="0" sz="5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Palatino"/>
        <a:ea typeface="Palatino"/>
        <a:cs typeface="Palatino"/>
        <a:sym typeface="Palatino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Palatino"/>
          <a:ea typeface="Palatino"/>
          <a:cs typeface="Palatino"/>
        </a:font>
        <a:srgbClr val="615F5C"/>
      </a:tcTxStyle>
      <a:tcStyle>
        <a:tcBdr>
          <a:left>
            <a:ln w="12700" cap="flat">
              <a:solidFill>
                <a:srgbClr val="7695B6"/>
              </a:solidFill>
              <a:prstDash val="solid"/>
              <a:miter lim="400000"/>
            </a:ln>
          </a:left>
          <a:right>
            <a:ln w="12700" cap="flat">
              <a:solidFill>
                <a:srgbClr val="7695B6"/>
              </a:solidFill>
              <a:prstDash val="solid"/>
              <a:miter lim="400000"/>
            </a:ln>
          </a:right>
          <a:top>
            <a:ln w="12700" cap="flat">
              <a:solidFill>
                <a:srgbClr val="7695B6"/>
              </a:solidFill>
              <a:prstDash val="solid"/>
              <a:miter lim="400000"/>
            </a:ln>
          </a:top>
          <a:bottom>
            <a:ln w="12700" cap="flat">
              <a:solidFill>
                <a:srgbClr val="7695B6"/>
              </a:solidFill>
              <a:prstDash val="solid"/>
              <a:miter lim="400000"/>
            </a:ln>
          </a:bottom>
          <a:insideH>
            <a:ln w="12700" cap="flat">
              <a:solidFill>
                <a:srgbClr val="7695B6"/>
              </a:solidFill>
              <a:prstDash val="solid"/>
              <a:miter lim="400000"/>
            </a:ln>
          </a:insideH>
          <a:insideV>
            <a:ln w="12700" cap="flat">
              <a:solidFill>
                <a:srgbClr val="7695B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F6F4EF"/>
      </a:tcTxStyle>
      <a:tcStyle>
        <a:tcBdr>
          <a:left>
            <a:ln w="12700" cap="flat">
              <a:solidFill>
                <a:srgbClr val="7695B6"/>
              </a:solidFill>
              <a:prstDash val="solid"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D6D3CB">
                  <a:alpha val="85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D6D3CB">
                  <a:alpha val="85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D6D3CB">
                  <a:alpha val="85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7695B6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Palatino"/>
          <a:ea typeface="Palatino"/>
          <a:cs typeface="Palatino"/>
        </a:font>
        <a:srgbClr val="615F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7695B6"/>
              </a:solidFill>
              <a:prstDash val="solid"/>
              <a:miter lim="400000"/>
            </a:ln>
          </a:top>
          <a:bottom>
            <a:ln w="12700" cap="flat">
              <a:solidFill>
                <a:srgbClr val="7695B6"/>
              </a:solidFill>
              <a:prstDash val="solid"/>
              <a:miter lim="400000"/>
            </a:ln>
          </a:bottom>
          <a:insideH>
            <a:ln w="12700" cap="flat">
              <a:solidFill>
                <a:srgbClr val="7695B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F6F4E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7695B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7695B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Palatino"/>
          <a:ea typeface="Palatino"/>
          <a:cs typeface="Palatino"/>
        </a:font>
        <a:srgbClr val="615F5C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EEBE2">
              <a:alpha val="85000"/>
            </a:srgb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F6F4E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Palatino"/>
          <a:ea typeface="Palatino"/>
          <a:cs typeface="Palatino"/>
        </a:font>
        <a:srgbClr val="615F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F6F4E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EEE7283C-3CF3-47DC-8721-378D4A62B228}" styleName="">
    <a:tblBg/>
    <a:wholeTbl>
      <a:tcTxStyle b="off" i="off">
        <a:font>
          <a:latin typeface="Palatino"/>
          <a:ea typeface="Palatino"/>
          <a:cs typeface="Palatino"/>
        </a:font>
        <a:srgbClr val="615F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615F5C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615F5C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615F5C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BD8CD">
              <a:alpha val="85000"/>
            </a:srgb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615F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615F5C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615F5C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615F5C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615F5C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EEBE2">
              <a:alpha val="85000"/>
            </a:srgbClr>
          </a:solidFill>
        </a:fill>
      </a:tcStyle>
    </a:firstCol>
    <a:la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3F1D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3F1D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F821DB8-F4EB-4A41-A1BA-3FCAFE7338EE}" styleName="">
    <a:tblBg/>
    <a:wholeTbl>
      <a:tcTxStyle b="off" i="off">
        <a:font>
          <a:latin typeface="Palatino"/>
          <a:ea typeface="Palatino"/>
          <a:cs typeface="Palatino"/>
        </a:font>
        <a:srgbClr val="615F5C"/>
      </a:tcTxStyle>
      <a:tcStyle>
        <a:tcBdr>
          <a:left>
            <a:ln w="12700" cap="flat">
              <a:solidFill>
                <a:srgbClr val="A8A49D"/>
              </a:solidFill>
              <a:prstDash val="solid"/>
              <a:miter lim="400000"/>
            </a:ln>
          </a:left>
          <a:right>
            <a:ln w="12700" cap="flat">
              <a:solidFill>
                <a:srgbClr val="A8A49D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A8A49D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4C1BA">
              <a:alpha val="85000"/>
            </a:srgb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F6F4E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F3F1DF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Palatino"/>
          <a:ea typeface="Palatino"/>
          <a:cs typeface="Palatino"/>
        </a:font>
        <a:srgbClr val="F6F4E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3F1D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F6F4E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3F1D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33BA23B1-9221-436E-865A-0063620EA4FD}" styleName="">
    <a:tblBg/>
    <a:wholeTbl>
      <a:tcTxStyle b="off" i="off">
        <a:font>
          <a:latin typeface="Palatino"/>
          <a:ea typeface="Palatino"/>
          <a:cs typeface="Palatino"/>
        </a:font>
        <a:srgbClr val="615F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D6D3CB"/>
              </a:solidFill>
              <a:custDash>
                <a:ds d="200000" sp="200000"/>
              </a:custDash>
              <a:miter lim="400000"/>
            </a:ln>
          </a:top>
          <a:bottom>
            <a:ln w="25400" cap="flat">
              <a:solidFill>
                <a:srgbClr val="D6D3CB"/>
              </a:solidFill>
              <a:custDash>
                <a:ds d="200000" sp="200000"/>
              </a:custDash>
              <a:miter lim="400000"/>
            </a:ln>
          </a:bottom>
          <a:insideH>
            <a:ln w="25400" cap="flat">
              <a:solidFill>
                <a:srgbClr val="D6D3CB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EEBE2">
              <a:alpha val="85000"/>
            </a:srgb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F6F4E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D6D3CB"/>
              </a:solidFill>
              <a:prstDash val="solid"/>
              <a:miter lim="400000"/>
            </a:ln>
          </a:insideV>
        </a:tcBdr>
        <a:fill>
          <a:solidFill>
            <a:srgbClr val="8C8982"/>
          </a:solidFill>
        </a:fill>
      </a:tcStyle>
    </a:firstCol>
    <a:lastRow>
      <a:tcTxStyle b="off" i="off">
        <a:font>
          <a:latin typeface="Palatino"/>
          <a:ea typeface="Palatino"/>
          <a:cs typeface="Palatino"/>
        </a:font>
        <a:srgbClr val="F6F4E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D6D3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A8A49D"/>
          </a:solidFill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F6F4E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D6D3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A8A49D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Palatino"/>
          <a:ea typeface="Palatino"/>
          <a:cs typeface="Palatino"/>
        </a:font>
        <a:srgbClr val="615F5C"/>
      </a:tcTxStyle>
      <a:tcStyle>
        <a:tcBdr>
          <a:left>
            <a:ln w="25400" cap="flat">
              <a:solidFill>
                <a:srgbClr val="D6D3CB"/>
              </a:solidFill>
              <a:custDash>
                <a:ds d="200000" sp="200000"/>
              </a:custDash>
              <a:miter lim="400000"/>
            </a:ln>
          </a:left>
          <a:right>
            <a:ln w="25400" cap="flat">
              <a:solidFill>
                <a:srgbClr val="D6D3CB"/>
              </a:solidFill>
              <a:custDash>
                <a:ds d="200000" sp="200000"/>
              </a:custDash>
              <a:miter lim="400000"/>
            </a:ln>
          </a:right>
          <a:top>
            <a:ln w="25400" cap="flat">
              <a:solidFill>
                <a:srgbClr val="D6D3CB"/>
              </a:solidFill>
              <a:custDash>
                <a:ds d="200000" sp="200000"/>
              </a:custDash>
              <a:miter lim="400000"/>
            </a:ln>
          </a:top>
          <a:bottom>
            <a:ln w="25400" cap="flat">
              <a:solidFill>
                <a:srgbClr val="D6D3CB"/>
              </a:solidFill>
              <a:custDash>
                <a:ds d="200000" sp="200000"/>
              </a:custDash>
              <a:miter lim="400000"/>
            </a:ln>
          </a:bottom>
          <a:insideH>
            <a:ln w="25400" cap="flat">
              <a:solidFill>
                <a:srgbClr val="D6D3CB"/>
              </a:solidFill>
              <a:custDash>
                <a:ds d="200000" sp="200000"/>
              </a:custDash>
              <a:miter lim="400000"/>
            </a:ln>
          </a:insideH>
          <a:insideV>
            <a:ln w="25400" cap="flat">
              <a:solidFill>
                <a:srgbClr val="D6D3CB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EEBE2">
              <a:alpha val="85000"/>
            </a:srgb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615F5C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D6D3CB"/>
              </a:solidFill>
              <a:prstDash val="solid"/>
              <a:miter lim="400000"/>
            </a:ln>
          </a:right>
          <a:top>
            <a:ln w="25400" cap="flat">
              <a:solidFill>
                <a:srgbClr val="D6D3CB"/>
              </a:solidFill>
              <a:custDash>
                <a:ds d="200000" sp="200000"/>
              </a:custDash>
              <a:miter lim="400000"/>
            </a:ln>
          </a:top>
          <a:bottom>
            <a:ln w="25400" cap="flat">
              <a:solidFill>
                <a:srgbClr val="D6D3CB"/>
              </a:solidFill>
              <a:custDash>
                <a:ds d="200000" sp="200000"/>
              </a:custDash>
              <a:miter lim="400000"/>
            </a:ln>
          </a:bottom>
          <a:insideH>
            <a:ln w="25400" cap="flat">
              <a:solidFill>
                <a:srgbClr val="D6D3CB"/>
              </a:solidFill>
              <a:custDash>
                <a:ds d="200000" sp="200000"/>
              </a:custDash>
              <a:miter lim="400000"/>
            </a:ln>
          </a:insideH>
          <a:insideV>
            <a:ln w="25400" cap="flat">
              <a:solidFill>
                <a:srgbClr val="D6D3CB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Palatino"/>
          <a:ea typeface="Palatino"/>
          <a:cs typeface="Palatino"/>
        </a:font>
        <a:srgbClr val="615F5C"/>
      </a:tcTxStyle>
      <a:tcStyle>
        <a:tcBdr>
          <a:left>
            <a:ln w="25400" cap="flat">
              <a:solidFill>
                <a:srgbClr val="D6D3CB"/>
              </a:solidFill>
              <a:prstDash val="solid"/>
              <a:miter lim="400000"/>
            </a:ln>
          </a:left>
          <a:right>
            <a:ln w="25400" cap="flat">
              <a:solidFill>
                <a:srgbClr val="D6D3CB"/>
              </a:solidFill>
              <a:prstDash val="solid"/>
              <a:miter lim="400000"/>
            </a:ln>
          </a:right>
          <a:top>
            <a:ln w="25400" cap="flat">
              <a:solidFill>
                <a:srgbClr val="D6D3CB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3CB"/>
              </a:solidFill>
              <a:prstDash val="solid"/>
              <a:miter lim="400000"/>
            </a:ln>
          </a:insideH>
          <a:insideV>
            <a:ln w="25400" cap="flat">
              <a:solidFill>
                <a:srgbClr val="D6D3CB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615F5C"/>
      </a:tcTxStyle>
      <a:tcStyle>
        <a:tcBdr>
          <a:left>
            <a:ln w="25400" cap="flat">
              <a:solidFill>
                <a:srgbClr val="D6D3CB"/>
              </a:solidFill>
              <a:prstDash val="solid"/>
              <a:miter lim="400000"/>
            </a:ln>
          </a:left>
          <a:right>
            <a:ln w="25400" cap="flat">
              <a:solidFill>
                <a:srgbClr val="D6D3CB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D6D3CB"/>
              </a:solidFill>
              <a:prstDash val="solid"/>
              <a:miter lim="400000"/>
            </a:ln>
          </a:bottom>
          <a:insideH>
            <a:ln w="25400" cap="flat">
              <a:solidFill>
                <a:srgbClr val="D6D3CB"/>
              </a:solidFill>
              <a:prstDash val="solid"/>
              <a:miter lim="400000"/>
            </a:ln>
          </a:insideH>
          <a:insideV>
            <a:ln w="25400" cap="flat">
              <a:solidFill>
                <a:srgbClr val="D6D3CB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81"/>
  </p:normalViewPr>
  <p:slideViewPr>
    <p:cSldViewPr snapToGrid="0">
      <p:cViewPr varScale="1">
        <p:scale>
          <a:sx n="53" d="100"/>
          <a:sy n="53" d="100"/>
        </p:scale>
        <p:origin x="792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2" name="Shape 15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Line"/>
          <p:cNvSpPr/>
          <p:nvPr/>
        </p:nvSpPr>
        <p:spPr>
          <a:xfrm>
            <a:off x="762000" y="12128500"/>
            <a:ext cx="22860000" cy="0"/>
          </a:xfrm>
          <a:prstGeom prst="line">
            <a:avLst/>
          </a:prstGeom>
          <a:ln w="12700">
            <a:solidFill>
              <a:schemeClr val="accent1">
                <a:hueOff val="109193"/>
                <a:satOff val="-4874"/>
                <a:lumOff val="12971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4" name="Line"/>
          <p:cNvSpPr/>
          <p:nvPr/>
        </p:nvSpPr>
        <p:spPr>
          <a:xfrm>
            <a:off x="762000" y="12192000"/>
            <a:ext cx="22860000" cy="0"/>
          </a:xfrm>
          <a:prstGeom prst="line">
            <a:avLst/>
          </a:prstGeom>
          <a:ln w="12700">
            <a:solidFill>
              <a:schemeClr val="accent1">
                <a:hueOff val="109193"/>
                <a:satOff val="-4874"/>
                <a:lumOff val="12971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5" name="Date"/>
          <p:cNvSpPr txBox="1">
            <a:spLocks noGrp="1"/>
          </p:cNvSpPr>
          <p:nvPr>
            <p:ph type="body" sz="quarter" idx="21"/>
          </p:nvPr>
        </p:nvSpPr>
        <p:spPr>
          <a:xfrm>
            <a:off x="692667" y="12417226"/>
            <a:ext cx="22974301" cy="5080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 sz="2400" i="1">
                <a:solidFill>
                  <a:srgbClr val="5C86B9"/>
                </a:solidFill>
              </a:defRPr>
            </a:lvl1pPr>
          </a:lstStyle>
          <a:p>
            <a:r>
              <a:t>Date</a:t>
            </a:r>
          </a:p>
        </p:txBody>
      </p:sp>
      <p:sp>
        <p:nvSpPr>
          <p:cNvPr id="16" name="Title Text"/>
          <p:cNvSpPr txBox="1">
            <a:spLocks noGrp="1"/>
          </p:cNvSpPr>
          <p:nvPr>
            <p:ph type="title"/>
          </p:nvPr>
        </p:nvSpPr>
        <p:spPr>
          <a:xfrm>
            <a:off x="673100" y="8305800"/>
            <a:ext cx="23050500" cy="29591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73100" y="11252200"/>
            <a:ext cx="23050500" cy="7112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1400"/>
              </a:spcBef>
              <a:buClrTx/>
              <a:buSzTx/>
              <a:buFontTx/>
              <a:buNone/>
              <a:defRPr sz="3200">
                <a:solidFill>
                  <a:srgbClr val="5C86B9"/>
                </a:solidFill>
              </a:defRPr>
            </a:lvl1pPr>
            <a:lvl2pPr marL="0" indent="0">
              <a:spcBef>
                <a:spcPts val="1400"/>
              </a:spcBef>
              <a:buClrTx/>
              <a:buSzTx/>
              <a:buFontTx/>
              <a:buNone/>
              <a:defRPr sz="3200">
                <a:solidFill>
                  <a:srgbClr val="5C86B9"/>
                </a:solidFill>
              </a:defRPr>
            </a:lvl2pPr>
            <a:lvl3pPr marL="0" indent="0">
              <a:spcBef>
                <a:spcPts val="1400"/>
              </a:spcBef>
              <a:buClrTx/>
              <a:buSzTx/>
              <a:buFontTx/>
              <a:buNone/>
              <a:defRPr sz="3200">
                <a:solidFill>
                  <a:srgbClr val="5C86B9"/>
                </a:solidFill>
              </a:defRPr>
            </a:lvl3pPr>
            <a:lvl4pPr marL="0" indent="0">
              <a:spcBef>
                <a:spcPts val="1400"/>
              </a:spcBef>
              <a:buClrTx/>
              <a:buSzTx/>
              <a:buFontTx/>
              <a:buNone/>
              <a:defRPr sz="3200">
                <a:solidFill>
                  <a:srgbClr val="5C86B9"/>
                </a:solidFill>
              </a:defRPr>
            </a:lvl4pPr>
            <a:lvl5pPr marL="0" indent="0">
              <a:spcBef>
                <a:spcPts val="1400"/>
              </a:spcBef>
              <a:buClrTx/>
              <a:buSzTx/>
              <a:buFontTx/>
              <a:buNone/>
              <a:defRPr sz="3200">
                <a:solidFill>
                  <a:srgbClr val="5C86B9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324863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Body Level One…"/>
          <p:cNvSpPr txBox="1">
            <a:spLocks noGrp="1"/>
          </p:cNvSpPr>
          <p:nvPr>
            <p:ph type="body" idx="1"/>
          </p:nvPr>
        </p:nvSpPr>
        <p:spPr>
          <a:xfrm>
            <a:off x="673100" y="622300"/>
            <a:ext cx="23050500" cy="1247140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324863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Black and white portrait photo of a smiling parent and their adult child touching foreheads"/>
          <p:cNvSpPr>
            <a:spLocks noGrp="1"/>
          </p:cNvSpPr>
          <p:nvPr>
            <p:ph type="pic" sz="half" idx="21"/>
          </p:nvPr>
        </p:nvSpPr>
        <p:spPr>
          <a:xfrm>
            <a:off x="15760700" y="4995231"/>
            <a:ext cx="7404100" cy="946212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19" name="Black and white photo of three young children smiling"/>
          <p:cNvSpPr>
            <a:spLocks noGrp="1"/>
          </p:cNvSpPr>
          <p:nvPr>
            <p:ph type="pic" sz="quarter" idx="22"/>
          </p:nvPr>
        </p:nvSpPr>
        <p:spPr>
          <a:xfrm>
            <a:off x="15582900" y="952500"/>
            <a:ext cx="7772400" cy="554998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20" name="Black and white portrait photo of a smiling child looking up and away"/>
          <p:cNvSpPr>
            <a:spLocks noGrp="1"/>
          </p:cNvSpPr>
          <p:nvPr>
            <p:ph type="pic" idx="23"/>
          </p:nvPr>
        </p:nvSpPr>
        <p:spPr>
          <a:xfrm>
            <a:off x="1206500" y="488578"/>
            <a:ext cx="14173200" cy="11996126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2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324863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“Type a quote here.”"/>
          <p:cNvSpPr txBox="1">
            <a:spLocks noGrp="1"/>
          </p:cNvSpPr>
          <p:nvPr>
            <p:ph type="body" sz="quarter" idx="21"/>
          </p:nvPr>
        </p:nvSpPr>
        <p:spPr>
          <a:xfrm>
            <a:off x="2387600" y="6083300"/>
            <a:ext cx="19621500" cy="8128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5300"/>
              </a:spcBef>
              <a:buClrTx/>
              <a:buSzTx/>
              <a:buFontTx/>
              <a:buNone/>
              <a:defRPr sz="4200"/>
            </a:lvl1pPr>
          </a:lstStyle>
          <a:p>
            <a:r>
              <a:t>“Type a quote here.” </a:t>
            </a:r>
          </a:p>
        </p:txBody>
      </p:sp>
      <p:sp>
        <p:nvSpPr>
          <p:cNvPr id="129" name="–Johnny Appleseed"/>
          <p:cNvSpPr txBox="1">
            <a:spLocks noGrp="1"/>
          </p:cNvSpPr>
          <p:nvPr>
            <p:ph type="body" sz="quarter" idx="22"/>
          </p:nvPr>
        </p:nvSpPr>
        <p:spPr>
          <a:xfrm>
            <a:off x="2387600" y="8953500"/>
            <a:ext cx="19621500" cy="8128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1700"/>
              </a:spcBef>
              <a:buClrTx/>
              <a:buSzTx/>
              <a:buFontTx/>
              <a:buNone/>
              <a:defRPr sz="4200" i="1">
                <a:solidFill>
                  <a:srgbClr val="5C86B9"/>
                </a:solidFill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13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324863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Black and white photo of three young children smiling"/>
          <p:cNvSpPr>
            <a:spLocks noGrp="1"/>
          </p:cNvSpPr>
          <p:nvPr>
            <p:ph type="pic" idx="21"/>
          </p:nvPr>
        </p:nvSpPr>
        <p:spPr>
          <a:xfrm>
            <a:off x="0" y="-1828800"/>
            <a:ext cx="24384000" cy="17415934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3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38100" dist="15537" dir="5392174" rotWithShape="0">
                    <a:srgbClr val="000000">
                      <a:alpha val="78421"/>
                    </a:srgbClr>
                  </a:outerShdw>
                </a:effectLst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324863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Line"/>
          <p:cNvSpPr/>
          <p:nvPr/>
        </p:nvSpPr>
        <p:spPr>
          <a:xfrm>
            <a:off x="762000" y="12128500"/>
            <a:ext cx="22860000" cy="0"/>
          </a:xfrm>
          <a:prstGeom prst="line">
            <a:avLst/>
          </a:prstGeom>
          <a:ln w="12700">
            <a:solidFill>
              <a:schemeClr val="accent1">
                <a:hueOff val="109193"/>
                <a:satOff val="-4874"/>
                <a:lumOff val="12971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6" name="Line"/>
          <p:cNvSpPr/>
          <p:nvPr/>
        </p:nvSpPr>
        <p:spPr>
          <a:xfrm>
            <a:off x="762000" y="12192000"/>
            <a:ext cx="22860000" cy="0"/>
          </a:xfrm>
          <a:prstGeom prst="line">
            <a:avLst/>
          </a:prstGeom>
          <a:ln w="12700">
            <a:solidFill>
              <a:schemeClr val="accent1">
                <a:hueOff val="109193"/>
                <a:satOff val="-4874"/>
                <a:lumOff val="12971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7" name="Date"/>
          <p:cNvSpPr txBox="1">
            <a:spLocks noGrp="1"/>
          </p:cNvSpPr>
          <p:nvPr>
            <p:ph type="body" sz="quarter" idx="21"/>
          </p:nvPr>
        </p:nvSpPr>
        <p:spPr>
          <a:xfrm>
            <a:off x="692667" y="12417226"/>
            <a:ext cx="22974301" cy="5080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 sz="2400" i="1">
                <a:solidFill>
                  <a:srgbClr val="5C86B9"/>
                </a:solidFill>
              </a:defRPr>
            </a:lvl1pPr>
          </a:lstStyle>
          <a:p>
            <a:r>
              <a:t>Date</a:t>
            </a:r>
          </a:p>
        </p:txBody>
      </p:sp>
      <p:sp>
        <p:nvSpPr>
          <p:cNvPr id="28" name="Black and white photo of three young children smiling"/>
          <p:cNvSpPr>
            <a:spLocks noGrp="1"/>
          </p:cNvSpPr>
          <p:nvPr>
            <p:ph type="pic" idx="22"/>
          </p:nvPr>
        </p:nvSpPr>
        <p:spPr>
          <a:xfrm>
            <a:off x="698500" y="-698500"/>
            <a:ext cx="23012400" cy="1643628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9" name="Title Text"/>
          <p:cNvSpPr txBox="1">
            <a:spLocks noGrp="1"/>
          </p:cNvSpPr>
          <p:nvPr>
            <p:ph type="title"/>
          </p:nvPr>
        </p:nvSpPr>
        <p:spPr>
          <a:xfrm>
            <a:off x="673100" y="9715500"/>
            <a:ext cx="23050500" cy="15494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3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73100" y="11252200"/>
            <a:ext cx="23050500" cy="7112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1400"/>
              </a:spcBef>
              <a:buClrTx/>
              <a:buSzTx/>
              <a:buFontTx/>
              <a:buNone/>
              <a:defRPr sz="3200">
                <a:solidFill>
                  <a:srgbClr val="5C86B9"/>
                </a:solidFill>
              </a:defRPr>
            </a:lvl1pPr>
            <a:lvl2pPr marL="0" indent="0">
              <a:spcBef>
                <a:spcPts val="1400"/>
              </a:spcBef>
              <a:buClrTx/>
              <a:buSzTx/>
              <a:buFontTx/>
              <a:buNone/>
              <a:defRPr sz="3200">
                <a:solidFill>
                  <a:srgbClr val="5C86B9"/>
                </a:solidFill>
              </a:defRPr>
            </a:lvl2pPr>
            <a:lvl3pPr marL="0" indent="0">
              <a:spcBef>
                <a:spcPts val="1400"/>
              </a:spcBef>
              <a:buClrTx/>
              <a:buSzTx/>
              <a:buFontTx/>
              <a:buNone/>
              <a:defRPr sz="3200">
                <a:solidFill>
                  <a:srgbClr val="5C86B9"/>
                </a:solidFill>
              </a:defRPr>
            </a:lvl3pPr>
            <a:lvl4pPr marL="0" indent="0">
              <a:spcBef>
                <a:spcPts val="1400"/>
              </a:spcBef>
              <a:buClrTx/>
              <a:buSzTx/>
              <a:buFontTx/>
              <a:buNone/>
              <a:defRPr sz="3200">
                <a:solidFill>
                  <a:srgbClr val="5C86B9"/>
                </a:solidFill>
              </a:defRPr>
            </a:lvl4pPr>
            <a:lvl5pPr marL="0" indent="0">
              <a:spcBef>
                <a:spcPts val="1400"/>
              </a:spcBef>
              <a:buClrTx/>
              <a:buSzTx/>
              <a:buFontTx/>
              <a:buNone/>
              <a:defRPr sz="3200">
                <a:solidFill>
                  <a:srgbClr val="5C86B9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Line"/>
          <p:cNvSpPr/>
          <p:nvPr/>
        </p:nvSpPr>
        <p:spPr>
          <a:xfrm>
            <a:off x="762000" y="6845300"/>
            <a:ext cx="22860000" cy="0"/>
          </a:xfrm>
          <a:prstGeom prst="line">
            <a:avLst/>
          </a:prstGeom>
          <a:ln w="12700">
            <a:solidFill>
              <a:schemeClr val="accent1">
                <a:hueOff val="109193"/>
                <a:satOff val="-4874"/>
                <a:lumOff val="12971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39" name="Line"/>
          <p:cNvSpPr/>
          <p:nvPr/>
        </p:nvSpPr>
        <p:spPr>
          <a:xfrm>
            <a:off x="762000" y="6908800"/>
            <a:ext cx="22860000" cy="0"/>
          </a:xfrm>
          <a:prstGeom prst="line">
            <a:avLst/>
          </a:prstGeom>
          <a:ln w="12700">
            <a:solidFill>
              <a:schemeClr val="accent1">
                <a:hueOff val="109193"/>
                <a:satOff val="-4874"/>
                <a:lumOff val="12971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40" name="Title Text"/>
          <p:cNvSpPr txBox="1">
            <a:spLocks noGrp="1"/>
          </p:cNvSpPr>
          <p:nvPr>
            <p:ph type="title"/>
          </p:nvPr>
        </p:nvSpPr>
        <p:spPr>
          <a:xfrm>
            <a:off x="673100" y="3695700"/>
            <a:ext cx="23050500" cy="29591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"/>
          <p:cNvGrpSpPr/>
          <p:nvPr/>
        </p:nvGrpSpPr>
        <p:grpSpPr>
          <a:xfrm>
            <a:off x="673100" y="7416800"/>
            <a:ext cx="10909300" cy="63500"/>
            <a:chOff x="0" y="0"/>
            <a:chExt cx="10909299" cy="63500"/>
          </a:xfrm>
        </p:grpSpPr>
        <p:sp>
          <p:nvSpPr>
            <p:cNvPr id="48" name="Line"/>
            <p:cNvSpPr/>
            <p:nvPr/>
          </p:nvSpPr>
          <p:spPr>
            <a:xfrm>
              <a:off x="0" y="0"/>
              <a:ext cx="10909300" cy="0"/>
            </a:xfrm>
            <a:prstGeom prst="line">
              <a:avLst/>
            </a:prstGeom>
            <a:noFill/>
            <a:ln w="12700" cap="flat">
              <a:solidFill>
                <a:schemeClr val="accent1">
                  <a:hueOff val="109193"/>
                  <a:satOff val="-4874"/>
                  <a:lumOff val="12971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457200">
                <a:spcBef>
                  <a:spcPts val="0"/>
                </a:spcBef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9" name="Line"/>
            <p:cNvSpPr/>
            <p:nvPr/>
          </p:nvSpPr>
          <p:spPr>
            <a:xfrm>
              <a:off x="0" y="63500"/>
              <a:ext cx="10909300" cy="0"/>
            </a:xfrm>
            <a:prstGeom prst="line">
              <a:avLst/>
            </a:prstGeom>
            <a:noFill/>
            <a:ln w="12700" cap="flat">
              <a:solidFill>
                <a:schemeClr val="accent1">
                  <a:hueOff val="109193"/>
                  <a:satOff val="-4874"/>
                  <a:lumOff val="12971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457200">
                <a:spcBef>
                  <a:spcPts val="0"/>
                </a:spcBef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51" name="Black and white portrait photo of a smiling child looking up and away"/>
          <p:cNvSpPr>
            <a:spLocks noGrp="1"/>
          </p:cNvSpPr>
          <p:nvPr>
            <p:ph type="pic" idx="21"/>
          </p:nvPr>
        </p:nvSpPr>
        <p:spPr>
          <a:xfrm>
            <a:off x="10883900" y="0"/>
            <a:ext cx="16205200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52" name="Title Text"/>
          <p:cNvSpPr txBox="1">
            <a:spLocks noGrp="1"/>
          </p:cNvSpPr>
          <p:nvPr>
            <p:ph type="title"/>
          </p:nvPr>
        </p:nvSpPr>
        <p:spPr>
          <a:xfrm>
            <a:off x="673100" y="2717800"/>
            <a:ext cx="10909300" cy="45593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5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73100" y="7607300"/>
            <a:ext cx="10909300" cy="47371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1400"/>
              </a:spcBef>
              <a:buClrTx/>
              <a:buSzTx/>
              <a:buFontTx/>
              <a:buNone/>
              <a:defRPr sz="3200">
                <a:solidFill>
                  <a:srgbClr val="5C86B9"/>
                </a:solidFill>
              </a:defRPr>
            </a:lvl1pPr>
            <a:lvl2pPr marL="0" indent="0">
              <a:spcBef>
                <a:spcPts val="1400"/>
              </a:spcBef>
              <a:buClrTx/>
              <a:buSzTx/>
              <a:buFontTx/>
              <a:buNone/>
              <a:defRPr sz="3200">
                <a:solidFill>
                  <a:srgbClr val="5C86B9"/>
                </a:solidFill>
              </a:defRPr>
            </a:lvl2pPr>
            <a:lvl3pPr marL="0" indent="0">
              <a:spcBef>
                <a:spcPts val="1400"/>
              </a:spcBef>
              <a:buClrTx/>
              <a:buSzTx/>
              <a:buFontTx/>
              <a:buNone/>
              <a:defRPr sz="3200">
                <a:solidFill>
                  <a:srgbClr val="5C86B9"/>
                </a:solidFill>
              </a:defRPr>
            </a:lvl3pPr>
            <a:lvl4pPr marL="0" indent="0">
              <a:spcBef>
                <a:spcPts val="1400"/>
              </a:spcBef>
              <a:buClrTx/>
              <a:buSzTx/>
              <a:buFontTx/>
              <a:buNone/>
              <a:defRPr sz="3200">
                <a:solidFill>
                  <a:srgbClr val="5C86B9"/>
                </a:solidFill>
              </a:defRPr>
            </a:lvl4pPr>
            <a:lvl5pPr marL="0" indent="0">
              <a:spcBef>
                <a:spcPts val="1400"/>
              </a:spcBef>
              <a:buClrTx/>
              <a:buSzTx/>
              <a:buFontTx/>
              <a:buNone/>
              <a:defRPr sz="3200">
                <a:solidFill>
                  <a:srgbClr val="5C86B9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38100" dist="15537" dir="5392174" rotWithShape="0">
                    <a:srgbClr val="000000">
                      <a:alpha val="78421"/>
                    </a:srgbClr>
                  </a:outerShdw>
                </a:effectLst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70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Line"/>
          <p:cNvSpPr/>
          <p:nvPr/>
        </p:nvSpPr>
        <p:spPr>
          <a:xfrm>
            <a:off x="762000" y="3606800"/>
            <a:ext cx="10668000" cy="0"/>
          </a:xfrm>
          <a:prstGeom prst="line">
            <a:avLst/>
          </a:prstGeom>
          <a:ln w="12700">
            <a:solidFill>
              <a:schemeClr val="accent1">
                <a:hueOff val="109193"/>
                <a:satOff val="-4874"/>
                <a:lumOff val="12971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79" name="Line"/>
          <p:cNvSpPr/>
          <p:nvPr/>
        </p:nvSpPr>
        <p:spPr>
          <a:xfrm>
            <a:off x="762000" y="3683000"/>
            <a:ext cx="10668000" cy="0"/>
          </a:xfrm>
          <a:prstGeom prst="line">
            <a:avLst/>
          </a:prstGeom>
          <a:ln w="12700">
            <a:solidFill>
              <a:schemeClr val="accent1">
                <a:hueOff val="109193"/>
                <a:satOff val="-4874"/>
                <a:lumOff val="12971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80" name="Black and white portrait photo of a smiling parent and their adult child touching foreheads"/>
          <p:cNvSpPr>
            <a:spLocks noGrp="1"/>
          </p:cNvSpPr>
          <p:nvPr>
            <p:ph type="pic" idx="21"/>
          </p:nvPr>
        </p:nvSpPr>
        <p:spPr>
          <a:xfrm>
            <a:off x="11366500" y="-1511300"/>
            <a:ext cx="13093700" cy="1673319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1" name="Title Text"/>
          <p:cNvSpPr txBox="1">
            <a:spLocks noGrp="1"/>
          </p:cNvSpPr>
          <p:nvPr>
            <p:ph type="title"/>
          </p:nvPr>
        </p:nvSpPr>
        <p:spPr>
          <a:xfrm>
            <a:off x="673100" y="622300"/>
            <a:ext cx="10909300" cy="28702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82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673100" y="4191000"/>
            <a:ext cx="10909300" cy="8890000"/>
          </a:xfrm>
          <a:prstGeom prst="rect">
            <a:avLst/>
          </a:prstGeom>
        </p:spPr>
        <p:txBody>
          <a:bodyPr/>
          <a:lstStyle>
            <a:lvl1pPr marL="571500" indent="-571500">
              <a:spcBef>
                <a:spcPts val="5300"/>
              </a:spcBef>
              <a:defRPr sz="4200"/>
            </a:lvl1pPr>
            <a:lvl2pPr marL="1143000" indent="-571500">
              <a:spcBef>
                <a:spcPts val="5300"/>
              </a:spcBef>
              <a:defRPr sz="4200"/>
            </a:lvl2pPr>
            <a:lvl3pPr marL="1714500" indent="-571500">
              <a:spcBef>
                <a:spcPts val="5300"/>
              </a:spcBef>
              <a:defRPr sz="4200"/>
            </a:lvl3pPr>
            <a:lvl4pPr marL="2286000" indent="-571500">
              <a:spcBef>
                <a:spcPts val="5300"/>
              </a:spcBef>
              <a:defRPr sz="4200"/>
            </a:lvl4pPr>
            <a:lvl5pPr marL="2857500" indent="-571500">
              <a:spcBef>
                <a:spcPts val="5300"/>
              </a:spcBef>
              <a:defRPr sz="4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38100" dist="15537" dir="5392174" rotWithShape="0">
                    <a:srgbClr val="000000">
                      <a:alpha val="78421"/>
                    </a:srgbClr>
                  </a:outerShdw>
                </a:effectLst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Live Video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itle Text"/>
          <p:cNvSpPr txBox="1">
            <a:spLocks noGrp="1"/>
          </p:cNvSpPr>
          <p:nvPr>
            <p:ph type="title"/>
          </p:nvPr>
        </p:nvSpPr>
        <p:spPr>
          <a:xfrm>
            <a:off x="673100" y="622300"/>
            <a:ext cx="22948900" cy="28702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91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673100" y="4191000"/>
            <a:ext cx="10909300" cy="8890000"/>
          </a:xfrm>
          <a:prstGeom prst="rect">
            <a:avLst/>
          </a:prstGeom>
        </p:spPr>
        <p:txBody>
          <a:bodyPr/>
          <a:lstStyle>
            <a:lvl1pPr marL="571500" indent="-571500">
              <a:spcBef>
                <a:spcPts val="5300"/>
              </a:spcBef>
              <a:defRPr sz="4200"/>
            </a:lvl1pPr>
            <a:lvl2pPr marL="1143000" indent="-571500">
              <a:spcBef>
                <a:spcPts val="5300"/>
              </a:spcBef>
              <a:defRPr sz="4200"/>
            </a:lvl2pPr>
            <a:lvl3pPr marL="1714500" indent="-571500">
              <a:spcBef>
                <a:spcPts val="5300"/>
              </a:spcBef>
              <a:defRPr sz="4200"/>
            </a:lvl3pPr>
            <a:lvl4pPr marL="2286000" indent="-571500">
              <a:spcBef>
                <a:spcPts val="5300"/>
              </a:spcBef>
              <a:defRPr sz="4200"/>
            </a:lvl4pPr>
            <a:lvl5pPr marL="2857500" indent="-571500">
              <a:spcBef>
                <a:spcPts val="5300"/>
              </a:spcBef>
              <a:defRPr sz="4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38100" dist="15537" dir="5392174" rotWithShape="0">
                    <a:srgbClr val="000000">
                      <a:alpha val="78421"/>
                    </a:srgbClr>
                  </a:outerShdw>
                </a:effectLst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, Bullets &amp; Live Video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Line"/>
          <p:cNvSpPr/>
          <p:nvPr/>
        </p:nvSpPr>
        <p:spPr>
          <a:xfrm>
            <a:off x="762000" y="3606800"/>
            <a:ext cx="10668000" cy="0"/>
          </a:xfrm>
          <a:prstGeom prst="line">
            <a:avLst/>
          </a:prstGeom>
          <a:ln w="12700">
            <a:solidFill>
              <a:schemeClr val="accent1">
                <a:hueOff val="109193"/>
                <a:satOff val="-4874"/>
                <a:lumOff val="12971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00" name="Line"/>
          <p:cNvSpPr/>
          <p:nvPr/>
        </p:nvSpPr>
        <p:spPr>
          <a:xfrm>
            <a:off x="762000" y="3683000"/>
            <a:ext cx="10668000" cy="0"/>
          </a:xfrm>
          <a:prstGeom prst="line">
            <a:avLst/>
          </a:prstGeom>
          <a:ln w="12700">
            <a:solidFill>
              <a:schemeClr val="accent1">
                <a:hueOff val="109193"/>
                <a:satOff val="-4874"/>
                <a:lumOff val="12971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01" name="Title Text"/>
          <p:cNvSpPr txBox="1">
            <a:spLocks noGrp="1"/>
          </p:cNvSpPr>
          <p:nvPr>
            <p:ph type="title"/>
          </p:nvPr>
        </p:nvSpPr>
        <p:spPr>
          <a:xfrm>
            <a:off x="673100" y="622300"/>
            <a:ext cx="10909300" cy="28702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02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673100" y="4191000"/>
            <a:ext cx="10909300" cy="8890000"/>
          </a:xfrm>
          <a:prstGeom prst="rect">
            <a:avLst/>
          </a:prstGeom>
        </p:spPr>
        <p:txBody>
          <a:bodyPr/>
          <a:lstStyle>
            <a:lvl1pPr marL="571500" indent="-571500">
              <a:spcBef>
                <a:spcPts val="5300"/>
              </a:spcBef>
              <a:defRPr sz="4200"/>
            </a:lvl1pPr>
            <a:lvl2pPr marL="1143000" indent="-571500">
              <a:spcBef>
                <a:spcPts val="5300"/>
              </a:spcBef>
              <a:defRPr sz="4200"/>
            </a:lvl2pPr>
            <a:lvl3pPr marL="1714500" indent="-571500">
              <a:spcBef>
                <a:spcPts val="5300"/>
              </a:spcBef>
              <a:defRPr sz="4200"/>
            </a:lvl3pPr>
            <a:lvl4pPr marL="2286000" indent="-571500">
              <a:spcBef>
                <a:spcPts val="5300"/>
              </a:spcBef>
              <a:defRPr sz="4200"/>
            </a:lvl4pPr>
            <a:lvl5pPr marL="2857500" indent="-571500">
              <a:spcBef>
                <a:spcPts val="5300"/>
              </a:spcBef>
              <a:defRPr sz="4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38100" dist="15537" dir="5392174" rotWithShape="0">
                    <a:srgbClr val="000000">
                      <a:alpha val="78421"/>
                    </a:srgbClr>
                  </a:outerShdw>
                </a:effectLst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6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"/>
          <p:cNvSpPr/>
          <p:nvPr/>
        </p:nvSpPr>
        <p:spPr>
          <a:xfrm>
            <a:off x="762000" y="3606800"/>
            <a:ext cx="22860000" cy="0"/>
          </a:xfrm>
          <a:prstGeom prst="line">
            <a:avLst/>
          </a:prstGeom>
          <a:ln w="12700">
            <a:solidFill>
              <a:schemeClr val="accent1">
                <a:hueOff val="109193"/>
                <a:satOff val="-4874"/>
                <a:lumOff val="12971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3" name="Line"/>
          <p:cNvSpPr/>
          <p:nvPr/>
        </p:nvSpPr>
        <p:spPr>
          <a:xfrm>
            <a:off x="762000" y="3683000"/>
            <a:ext cx="22860000" cy="0"/>
          </a:xfrm>
          <a:prstGeom prst="line">
            <a:avLst/>
          </a:prstGeom>
          <a:ln w="12700">
            <a:solidFill>
              <a:schemeClr val="accent1">
                <a:hueOff val="109193"/>
                <a:satOff val="-4874"/>
                <a:lumOff val="12971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4" name="Title Text"/>
          <p:cNvSpPr txBox="1">
            <a:spLocks noGrp="1"/>
          </p:cNvSpPr>
          <p:nvPr>
            <p:ph type="title"/>
          </p:nvPr>
        </p:nvSpPr>
        <p:spPr>
          <a:xfrm>
            <a:off x="673100" y="622300"/>
            <a:ext cx="23050500" cy="2870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5" name="Body Level One…"/>
          <p:cNvSpPr txBox="1">
            <a:spLocks noGrp="1"/>
          </p:cNvSpPr>
          <p:nvPr>
            <p:ph type="body" idx="1"/>
          </p:nvPr>
        </p:nvSpPr>
        <p:spPr>
          <a:xfrm>
            <a:off x="673100" y="4191000"/>
            <a:ext cx="23050500" cy="8890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228300" y="12979400"/>
            <a:ext cx="393700" cy="4699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ctr">
              <a:spcBef>
                <a:spcPts val="0"/>
              </a:spcBef>
              <a:defRPr sz="2200">
                <a:solidFill>
                  <a:schemeClr val="accent1">
                    <a:hueOff val="54750"/>
                    <a:satOff val="-1697"/>
                    <a:lumOff val="-18038"/>
                  </a:schemeClr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ransition spd="med"/>
  <p:txStyles>
    <p:titleStyle>
      <a:lvl1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0" b="0" i="0" u="none" strike="noStrike" cap="none" spc="-180" baseline="0">
          <a:solidFill>
            <a:schemeClr val="accent1">
              <a:hueOff val="54750"/>
              <a:satOff val="-1697"/>
              <a:lumOff val="-18038"/>
            </a:schemeClr>
          </a:solidFill>
          <a:uFillTx/>
          <a:latin typeface="+mn-lt"/>
          <a:ea typeface="+mn-ea"/>
          <a:cs typeface="+mn-cs"/>
          <a:sym typeface="Didot"/>
        </a:defRPr>
      </a:lvl1pPr>
      <a:lvl2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0" b="0" i="0" u="none" strike="noStrike" cap="none" spc="-180" baseline="0">
          <a:solidFill>
            <a:schemeClr val="accent1">
              <a:hueOff val="54750"/>
              <a:satOff val="-1697"/>
              <a:lumOff val="-18038"/>
            </a:schemeClr>
          </a:solidFill>
          <a:uFillTx/>
          <a:latin typeface="+mn-lt"/>
          <a:ea typeface="+mn-ea"/>
          <a:cs typeface="+mn-cs"/>
          <a:sym typeface="Didot"/>
        </a:defRPr>
      </a:lvl2pPr>
      <a:lvl3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0" b="0" i="0" u="none" strike="noStrike" cap="none" spc="-180" baseline="0">
          <a:solidFill>
            <a:schemeClr val="accent1">
              <a:hueOff val="54750"/>
              <a:satOff val="-1697"/>
              <a:lumOff val="-18038"/>
            </a:schemeClr>
          </a:solidFill>
          <a:uFillTx/>
          <a:latin typeface="+mn-lt"/>
          <a:ea typeface="+mn-ea"/>
          <a:cs typeface="+mn-cs"/>
          <a:sym typeface="Didot"/>
        </a:defRPr>
      </a:lvl3pPr>
      <a:lvl4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0" b="0" i="0" u="none" strike="noStrike" cap="none" spc="-180" baseline="0">
          <a:solidFill>
            <a:schemeClr val="accent1">
              <a:hueOff val="54750"/>
              <a:satOff val="-1697"/>
              <a:lumOff val="-18038"/>
            </a:schemeClr>
          </a:solidFill>
          <a:uFillTx/>
          <a:latin typeface="+mn-lt"/>
          <a:ea typeface="+mn-ea"/>
          <a:cs typeface="+mn-cs"/>
          <a:sym typeface="Didot"/>
        </a:defRPr>
      </a:lvl4pPr>
      <a:lvl5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0" b="0" i="0" u="none" strike="noStrike" cap="none" spc="-180" baseline="0">
          <a:solidFill>
            <a:schemeClr val="accent1">
              <a:hueOff val="54750"/>
              <a:satOff val="-1697"/>
              <a:lumOff val="-18038"/>
            </a:schemeClr>
          </a:solidFill>
          <a:uFillTx/>
          <a:latin typeface="+mn-lt"/>
          <a:ea typeface="+mn-ea"/>
          <a:cs typeface="+mn-cs"/>
          <a:sym typeface="Didot"/>
        </a:defRPr>
      </a:lvl5pPr>
      <a:lvl6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0" b="0" i="0" u="none" strike="noStrike" cap="none" spc="-180" baseline="0">
          <a:solidFill>
            <a:schemeClr val="accent1">
              <a:hueOff val="54750"/>
              <a:satOff val="-1697"/>
              <a:lumOff val="-18038"/>
            </a:schemeClr>
          </a:solidFill>
          <a:uFillTx/>
          <a:latin typeface="+mn-lt"/>
          <a:ea typeface="+mn-ea"/>
          <a:cs typeface="+mn-cs"/>
          <a:sym typeface="Didot"/>
        </a:defRPr>
      </a:lvl6pPr>
      <a:lvl7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0" b="0" i="0" u="none" strike="noStrike" cap="none" spc="-180" baseline="0">
          <a:solidFill>
            <a:schemeClr val="accent1">
              <a:hueOff val="54750"/>
              <a:satOff val="-1697"/>
              <a:lumOff val="-18038"/>
            </a:schemeClr>
          </a:solidFill>
          <a:uFillTx/>
          <a:latin typeface="+mn-lt"/>
          <a:ea typeface="+mn-ea"/>
          <a:cs typeface="+mn-cs"/>
          <a:sym typeface="Didot"/>
        </a:defRPr>
      </a:lvl7pPr>
      <a:lvl8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0" b="0" i="0" u="none" strike="noStrike" cap="none" spc="-180" baseline="0">
          <a:solidFill>
            <a:schemeClr val="accent1">
              <a:hueOff val="54750"/>
              <a:satOff val="-1697"/>
              <a:lumOff val="-18038"/>
            </a:schemeClr>
          </a:solidFill>
          <a:uFillTx/>
          <a:latin typeface="+mn-lt"/>
          <a:ea typeface="+mn-ea"/>
          <a:cs typeface="+mn-cs"/>
          <a:sym typeface="Didot"/>
        </a:defRPr>
      </a:lvl8pPr>
      <a:lvl9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0" b="0" i="0" u="none" strike="noStrike" cap="none" spc="-180" baseline="0">
          <a:solidFill>
            <a:schemeClr val="accent1">
              <a:hueOff val="54750"/>
              <a:satOff val="-1697"/>
              <a:lumOff val="-18038"/>
            </a:schemeClr>
          </a:solidFill>
          <a:uFillTx/>
          <a:latin typeface="+mn-lt"/>
          <a:ea typeface="+mn-ea"/>
          <a:cs typeface="+mn-cs"/>
          <a:sym typeface="Didot"/>
        </a:defRPr>
      </a:lvl9pPr>
    </p:titleStyle>
    <p:bodyStyle>
      <a:lvl1pPr marL="736600" marR="0" indent="-7366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>
          <a:srgbClr val="5C86B9"/>
        </a:buClr>
        <a:buSzPct val="70000"/>
        <a:buFont typeface="Zapf Dingbats"/>
        <a:buChar char="✤"/>
        <a:tabLst/>
        <a:defRPr sz="5200" b="0" i="0" u="none" strike="noStrike" cap="none" spc="0" baseline="0">
          <a:solidFill>
            <a:srgbClr val="000000"/>
          </a:solidFill>
          <a:uFillTx/>
          <a:latin typeface="Palatino"/>
          <a:ea typeface="Palatino"/>
          <a:cs typeface="Palatino"/>
          <a:sym typeface="Palatino"/>
        </a:defRPr>
      </a:lvl1pPr>
      <a:lvl2pPr marL="1473200" marR="0" indent="-7366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>
          <a:srgbClr val="5C86B9"/>
        </a:buClr>
        <a:buSzPct val="70000"/>
        <a:buFont typeface="Zapf Dingbats"/>
        <a:buChar char="✤"/>
        <a:tabLst/>
        <a:defRPr sz="5200" b="0" i="0" u="none" strike="noStrike" cap="none" spc="0" baseline="0">
          <a:solidFill>
            <a:srgbClr val="000000"/>
          </a:solidFill>
          <a:uFillTx/>
          <a:latin typeface="Palatino"/>
          <a:ea typeface="Palatino"/>
          <a:cs typeface="Palatino"/>
          <a:sym typeface="Palatino"/>
        </a:defRPr>
      </a:lvl2pPr>
      <a:lvl3pPr marL="2209800" marR="0" indent="-7366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>
          <a:srgbClr val="5C86B9"/>
        </a:buClr>
        <a:buSzPct val="70000"/>
        <a:buFont typeface="Zapf Dingbats"/>
        <a:buChar char="✤"/>
        <a:tabLst/>
        <a:defRPr sz="5200" b="0" i="0" u="none" strike="noStrike" cap="none" spc="0" baseline="0">
          <a:solidFill>
            <a:srgbClr val="000000"/>
          </a:solidFill>
          <a:uFillTx/>
          <a:latin typeface="Palatino"/>
          <a:ea typeface="Palatino"/>
          <a:cs typeface="Palatino"/>
          <a:sym typeface="Palatino"/>
        </a:defRPr>
      </a:lvl3pPr>
      <a:lvl4pPr marL="2946400" marR="0" indent="-7366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>
          <a:srgbClr val="5C86B9"/>
        </a:buClr>
        <a:buSzPct val="70000"/>
        <a:buFont typeface="Zapf Dingbats"/>
        <a:buChar char="✤"/>
        <a:tabLst/>
        <a:defRPr sz="5200" b="0" i="0" u="none" strike="noStrike" cap="none" spc="0" baseline="0">
          <a:solidFill>
            <a:srgbClr val="000000"/>
          </a:solidFill>
          <a:uFillTx/>
          <a:latin typeface="Palatino"/>
          <a:ea typeface="Palatino"/>
          <a:cs typeface="Palatino"/>
          <a:sym typeface="Palatino"/>
        </a:defRPr>
      </a:lvl4pPr>
      <a:lvl5pPr marL="3683000" marR="0" indent="-7366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>
          <a:srgbClr val="5C86B9"/>
        </a:buClr>
        <a:buSzPct val="70000"/>
        <a:buFont typeface="Zapf Dingbats"/>
        <a:buChar char="✤"/>
        <a:tabLst/>
        <a:defRPr sz="5200" b="0" i="0" u="none" strike="noStrike" cap="none" spc="0" baseline="0">
          <a:solidFill>
            <a:srgbClr val="000000"/>
          </a:solidFill>
          <a:uFillTx/>
          <a:latin typeface="Palatino"/>
          <a:ea typeface="Palatino"/>
          <a:cs typeface="Palatino"/>
          <a:sym typeface="Palatino"/>
        </a:defRPr>
      </a:lvl5pPr>
      <a:lvl6pPr marL="4419600" marR="0" indent="-7366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>
          <a:srgbClr val="5C86B9"/>
        </a:buClr>
        <a:buSzPct val="70000"/>
        <a:buFont typeface="Zapf Dingbats"/>
        <a:buChar char="✤"/>
        <a:tabLst/>
        <a:defRPr sz="5200" b="0" i="0" u="none" strike="noStrike" cap="none" spc="0" baseline="0">
          <a:solidFill>
            <a:srgbClr val="000000"/>
          </a:solidFill>
          <a:uFillTx/>
          <a:latin typeface="Palatino"/>
          <a:ea typeface="Palatino"/>
          <a:cs typeface="Palatino"/>
          <a:sym typeface="Palatino"/>
        </a:defRPr>
      </a:lvl6pPr>
      <a:lvl7pPr marL="5156200" marR="0" indent="-7366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>
          <a:srgbClr val="5C86B9"/>
        </a:buClr>
        <a:buSzPct val="70000"/>
        <a:buFont typeface="Zapf Dingbats"/>
        <a:buChar char="✤"/>
        <a:tabLst/>
        <a:defRPr sz="5200" b="0" i="0" u="none" strike="noStrike" cap="none" spc="0" baseline="0">
          <a:solidFill>
            <a:srgbClr val="000000"/>
          </a:solidFill>
          <a:uFillTx/>
          <a:latin typeface="Palatino"/>
          <a:ea typeface="Palatino"/>
          <a:cs typeface="Palatino"/>
          <a:sym typeface="Palatino"/>
        </a:defRPr>
      </a:lvl7pPr>
      <a:lvl8pPr marL="5892800" marR="0" indent="-7366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>
          <a:srgbClr val="5C86B9"/>
        </a:buClr>
        <a:buSzPct val="70000"/>
        <a:buFont typeface="Zapf Dingbats"/>
        <a:buChar char="✤"/>
        <a:tabLst/>
        <a:defRPr sz="5200" b="0" i="0" u="none" strike="noStrike" cap="none" spc="0" baseline="0">
          <a:solidFill>
            <a:srgbClr val="000000"/>
          </a:solidFill>
          <a:uFillTx/>
          <a:latin typeface="Palatino"/>
          <a:ea typeface="Palatino"/>
          <a:cs typeface="Palatino"/>
          <a:sym typeface="Palatino"/>
        </a:defRPr>
      </a:lvl8pPr>
      <a:lvl9pPr marL="6629400" marR="0" indent="-7366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>
          <a:srgbClr val="5C86B9"/>
        </a:buClr>
        <a:buSzPct val="70000"/>
        <a:buFont typeface="Zapf Dingbats"/>
        <a:buChar char="✤"/>
        <a:tabLst/>
        <a:defRPr sz="5200" b="0" i="0" u="none" strike="noStrike" cap="none" spc="0" baseline="0">
          <a:solidFill>
            <a:srgbClr val="000000"/>
          </a:solidFill>
          <a:uFillTx/>
          <a:latin typeface="Palatino"/>
          <a:ea typeface="Palatino"/>
          <a:cs typeface="Palatino"/>
          <a:sym typeface="Palatino"/>
        </a:defRPr>
      </a:lvl9pPr>
    </p:bodyStyle>
    <p:other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1pPr>
      <a:lvl2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2pPr>
      <a:lvl3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3pPr>
      <a:lvl4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4pPr>
      <a:lvl5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5pPr>
      <a:lvl6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6pPr>
      <a:lvl7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7pPr>
      <a:lvl8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8pPr>
      <a:lvl9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Intelligent Health Plan Advisor (IntelliHealth)"/>
          <p:cNvSpPr txBox="1">
            <a:spLocks noGrp="1"/>
          </p:cNvSpPr>
          <p:nvPr>
            <p:ph type="ctrTitle"/>
          </p:nvPr>
        </p:nvSpPr>
        <p:spPr>
          <a:xfrm>
            <a:off x="666750" y="7512499"/>
            <a:ext cx="23050500" cy="2959101"/>
          </a:xfrm>
          <a:prstGeom prst="rect">
            <a:avLst/>
          </a:prstGeom>
        </p:spPr>
        <p:txBody>
          <a:bodyPr/>
          <a:lstStyle/>
          <a:p>
            <a:r>
              <a:t>Intelligent Health Plan Advisor (IntelliHealth)</a:t>
            </a:r>
          </a:p>
        </p:txBody>
      </p:sp>
      <p:sp>
        <p:nvSpPr>
          <p:cNvPr id="155" name="Anoushka Bansal…"/>
          <p:cNvSpPr txBox="1">
            <a:spLocks noGrp="1"/>
          </p:cNvSpPr>
          <p:nvPr>
            <p:ph type="subTitle" sz="quarter" idx="1"/>
          </p:nvPr>
        </p:nvSpPr>
        <p:spPr>
          <a:xfrm>
            <a:off x="690142" y="10630349"/>
            <a:ext cx="4583854" cy="1333051"/>
          </a:xfrm>
          <a:prstGeom prst="rect">
            <a:avLst/>
          </a:prstGeom>
        </p:spPr>
        <p:txBody>
          <a:bodyPr/>
          <a:lstStyle/>
          <a:p>
            <a:pPr lvl="4" defTabSz="792479">
              <a:spcBef>
                <a:spcPts val="1300"/>
              </a:spcBef>
              <a:defRPr sz="3072"/>
            </a:pPr>
            <a:r>
              <a:t>Anoushka Bansal </a:t>
            </a:r>
          </a:p>
          <a:p>
            <a:pPr lvl="4" defTabSz="792479">
              <a:spcBef>
                <a:spcPts val="1300"/>
              </a:spcBef>
              <a:defRPr sz="3072"/>
            </a:pPr>
            <a:r>
              <a:t>Nishita Vikas Shewale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LLM Prompt Design &amp; Dynamic Scor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LLM Prompt Design &amp; Dynamic Scoring</a:t>
            </a:r>
          </a:p>
        </p:txBody>
      </p:sp>
      <p:sp>
        <p:nvSpPr>
          <p:cNvPr id="191" name="🧠 Why LLM Scoring?…"/>
          <p:cNvSpPr txBox="1"/>
          <p:nvPr/>
        </p:nvSpPr>
        <p:spPr>
          <a:xfrm>
            <a:off x="896203" y="3880588"/>
            <a:ext cx="13347426" cy="955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defTabSz="751205">
              <a:spcBef>
                <a:spcPts val="3300"/>
              </a:spcBef>
              <a:defRPr sz="2730"/>
            </a:pPr>
            <a:r>
              <a:t>🧠 Why LLM Scoring?</a:t>
            </a:r>
          </a:p>
          <a:p>
            <a:pPr marL="1379135" indent="-1252008" defTabSz="751205">
              <a:spcBef>
                <a:spcPts val="3300"/>
              </a:spcBef>
              <a:buClr>
                <a:srgbClr val="5C86B9"/>
              </a:buClr>
              <a:buSzPct val="70000"/>
              <a:buFont typeface="Times Roman"/>
              <a:buChar char="•"/>
              <a:defRPr sz="2730"/>
            </a:pPr>
            <a:r>
              <a:t>Rules help us filter plans that are relevant, but we want to evaluate how well each plan aligns with the patient’s unique profile</a:t>
            </a:r>
          </a:p>
          <a:p>
            <a:pPr marL="1379135" indent="-1252008" defTabSz="751205">
              <a:spcBef>
                <a:spcPts val="3300"/>
              </a:spcBef>
              <a:buClr>
                <a:srgbClr val="5C86B9"/>
              </a:buClr>
              <a:buSzPct val="70000"/>
              <a:buFont typeface="Times Roman"/>
              <a:buChar char="•"/>
              <a:defRPr sz="2730"/>
            </a:pPr>
            <a:r>
              <a:t>We use LLMs to dynamically score and rank plans by simulating expert reasoning</a:t>
            </a:r>
          </a:p>
          <a:p>
            <a:pPr defTabSz="751205">
              <a:spcBef>
                <a:spcPts val="3300"/>
              </a:spcBef>
              <a:defRPr sz="2730"/>
            </a:pPr>
            <a:r>
              <a:t>📋 What Our Prompt Includes:</a:t>
            </a:r>
          </a:p>
          <a:p>
            <a:pPr marL="1379135" indent="-1252008" defTabSz="751205">
              <a:spcBef>
                <a:spcPts val="3300"/>
              </a:spcBef>
              <a:buClr>
                <a:srgbClr val="5C86B9"/>
              </a:buClr>
              <a:buSzPct val="70000"/>
              <a:buFont typeface="Times Roman"/>
              <a:buChar char="•"/>
              <a:defRPr sz="2730"/>
            </a:pPr>
            <a:r>
              <a:t>A complete patient profile (age, gender, conditions, lifestyle, etc.)</a:t>
            </a:r>
          </a:p>
          <a:p>
            <a:pPr marL="1379135" indent="-1252008" defTabSz="751205">
              <a:spcBef>
                <a:spcPts val="3300"/>
              </a:spcBef>
              <a:buClr>
                <a:srgbClr val="5C86B9"/>
              </a:buClr>
              <a:buSzPct val="70000"/>
              <a:buFont typeface="Times Roman"/>
              <a:buChar char="•"/>
              <a:defRPr sz="2730"/>
            </a:pPr>
            <a:r>
              <a:t>A filtered set of top plans (from Neo4j)</a:t>
            </a:r>
          </a:p>
          <a:p>
            <a:pPr marL="1379135" indent="-1252008" defTabSz="751205">
              <a:spcBef>
                <a:spcPts val="3300"/>
              </a:spcBef>
              <a:buClr>
                <a:srgbClr val="5C86B9"/>
              </a:buClr>
              <a:buSzPct val="70000"/>
              <a:buFont typeface="Times Roman"/>
              <a:buChar char="•"/>
              <a:defRPr sz="2730"/>
            </a:pPr>
            <a:r>
              <a:t>Instructions for the model to evaluate each plan attribute-by-attribute</a:t>
            </a:r>
          </a:p>
          <a:p>
            <a:pPr marL="1379135" indent="-1252008" defTabSz="751205">
              <a:spcBef>
                <a:spcPts val="3300"/>
              </a:spcBef>
              <a:buClr>
                <a:srgbClr val="5C86B9"/>
              </a:buClr>
              <a:buSzPct val="70000"/>
              <a:buFont typeface="Times Roman"/>
              <a:buChar char="•"/>
              <a:defRPr sz="2730"/>
            </a:pPr>
            <a:r>
              <a:t>A scoring system based on relevance level (high/moderate/low/none) with points</a:t>
            </a:r>
          </a:p>
          <a:p>
            <a:pPr marL="1379135" indent="-1252008" defTabSz="751205">
              <a:spcBef>
                <a:spcPts val="3300"/>
              </a:spcBef>
              <a:buClr>
                <a:srgbClr val="5C86B9"/>
              </a:buClr>
              <a:buSzPct val="70000"/>
              <a:buFont typeface="Times Roman"/>
              <a:buChar char="•"/>
              <a:defRPr sz="2730"/>
            </a:pPr>
            <a:r>
              <a:t>Explicit requirement to explain why each score was given → Chain-of-Thought (CoT)</a:t>
            </a:r>
          </a:p>
        </p:txBody>
      </p:sp>
      <p:sp>
        <p:nvSpPr>
          <p:cNvPr id="192" name="Text"/>
          <p:cNvSpPr txBox="1"/>
          <p:nvPr/>
        </p:nvSpPr>
        <p:spPr>
          <a:xfrm>
            <a:off x="9942623" y="2240811"/>
            <a:ext cx="127001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457200">
              <a:spcBef>
                <a:spcPts val="0"/>
              </a:spcBef>
              <a:defRPr sz="1200">
                <a:latin typeface="Times Roman"/>
                <a:ea typeface="Times Roman"/>
                <a:cs typeface="Times Roman"/>
                <a:sym typeface="Times Roman"/>
              </a:defRPr>
            </a:pPr>
            <a:endParaRPr/>
          </a:p>
          <a:p>
            <a:pPr defTabSz="457200">
              <a:spcBef>
                <a:spcPts val="0"/>
              </a:spcBef>
              <a:defRPr sz="1200">
                <a:latin typeface="Times Roman"/>
                <a:ea typeface="Times Roman"/>
                <a:cs typeface="Times Roman"/>
                <a:sym typeface="Times Roman"/>
              </a:defRPr>
            </a:pPr>
            <a:endParaRPr/>
          </a:p>
          <a:p>
            <a:pPr defTabSz="457200">
              <a:spcBef>
                <a:spcPts val="0"/>
              </a:spcBef>
              <a:defRPr sz="1200">
                <a:latin typeface="Times Roman"/>
                <a:ea typeface="Times Roman"/>
                <a:cs typeface="Times Roman"/>
                <a:sym typeface="Times Roman"/>
              </a:defRPr>
            </a:pPr>
            <a:endParaRPr/>
          </a:p>
          <a:p>
            <a:pPr defTabSz="457200">
              <a:spcBef>
                <a:spcPts val="0"/>
              </a:spcBef>
              <a:defRPr sz="1200">
                <a:latin typeface="Times Roman"/>
                <a:ea typeface="Times Roman"/>
                <a:cs typeface="Times Roman"/>
                <a:sym typeface="Times Roman"/>
              </a:defRPr>
            </a:pPr>
            <a:endParaRPr/>
          </a:p>
          <a:p>
            <a:pPr defTabSz="457200">
              <a:spcBef>
                <a:spcPts val="0"/>
              </a:spcBef>
              <a:defRPr sz="1200">
                <a:latin typeface="Times Roman"/>
                <a:ea typeface="Times Roman"/>
                <a:cs typeface="Times Roman"/>
                <a:sym typeface="Times Roman"/>
              </a:defRPr>
            </a:pPr>
            <a:endParaRPr/>
          </a:p>
        </p:txBody>
      </p:sp>
      <p:pic>
        <p:nvPicPr>
          <p:cNvPr id="193" name="pasted-movie.png" descr="pasted-movi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01839" y="3721100"/>
            <a:ext cx="6635740" cy="995361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LLM Prompt Design &amp; Dynamic Scor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LLM Prompt Design &amp; Dynamic Scoring</a:t>
            </a:r>
          </a:p>
        </p:txBody>
      </p:sp>
      <p:sp>
        <p:nvSpPr>
          <p:cNvPr id="196" name="🧪 Example of Chain-of-Thought in Scoring:…"/>
          <p:cNvSpPr txBox="1"/>
          <p:nvPr/>
        </p:nvSpPr>
        <p:spPr>
          <a:xfrm>
            <a:off x="815832" y="3880588"/>
            <a:ext cx="15793735" cy="955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defTabSz="454025">
              <a:spcBef>
                <a:spcPts val="1200"/>
              </a:spcBef>
              <a:defRPr sz="2475" b="1"/>
            </a:pPr>
            <a:r>
              <a:t>🧪 Example of Chain-of-Thought in Scoring:</a:t>
            </a:r>
          </a:p>
          <a:p>
            <a:pPr marL="327220" indent="-327220" defTabSz="454025">
              <a:spcBef>
                <a:spcPts val="1200"/>
              </a:spcBef>
              <a:buSzPct val="45000"/>
              <a:buBlip>
                <a:blip r:embed="rId2"/>
              </a:buBlip>
              <a:defRPr sz="2475"/>
            </a:pPr>
            <a:r>
              <a:t>"The patient is young and cost-conscious — this HSA-eligible plan fits their financial strategy → +3 points"</a:t>
            </a:r>
          </a:p>
          <a:p>
            <a:pPr marL="327220" indent="-327220" defTabSz="454025">
              <a:spcBef>
                <a:spcPts val="1200"/>
              </a:spcBef>
              <a:buSzPct val="45000"/>
              <a:buBlip>
                <a:blip r:embed="rId2"/>
              </a:buBlip>
              <a:defRPr sz="2475"/>
            </a:pPr>
            <a:r>
              <a:t>"The patient works in a physical job (e.g. construction), so coverage for fractures is highly relevant → +2 points”</a:t>
            </a:r>
          </a:p>
          <a:p>
            <a:pPr defTabSz="454025">
              <a:spcBef>
                <a:spcPts val="1200"/>
              </a:spcBef>
              <a:defRPr sz="2475"/>
            </a:pPr>
            <a:endParaRPr/>
          </a:p>
          <a:p>
            <a:pPr defTabSz="454025">
              <a:spcBef>
                <a:spcPts val="1200"/>
              </a:spcBef>
              <a:defRPr sz="2475"/>
            </a:pPr>
            <a:r>
              <a:t>💡 </a:t>
            </a:r>
            <a:r>
              <a:rPr b="1"/>
              <a:t>Dynamic Scoring: Pros &amp; Cons</a:t>
            </a:r>
          </a:p>
          <a:p>
            <a:pPr marL="350593" indent="-350593" defTabSz="454025">
              <a:spcBef>
                <a:spcPts val="1200"/>
              </a:spcBef>
              <a:buClr>
                <a:srgbClr val="5C86B9"/>
              </a:buClr>
              <a:buSzPct val="70000"/>
              <a:buFont typeface="Zapf Dingbats"/>
              <a:buChar char="✤"/>
              <a:defRPr sz="2475"/>
            </a:pPr>
            <a:r>
              <a:t>Pros:</a:t>
            </a:r>
          </a:p>
          <a:p>
            <a:pPr marL="755723" lvl="1" indent="-350593" defTabSz="454025">
              <a:spcBef>
                <a:spcPts val="1200"/>
              </a:spcBef>
              <a:buSzPct val="45000"/>
              <a:buBlip>
                <a:blip r:embed="rId2"/>
              </a:buBlip>
              <a:defRPr sz="2475"/>
            </a:pPr>
            <a:r>
              <a:rPr b="1"/>
              <a:t>Highly personalized:</a:t>
            </a:r>
            <a:r>
              <a:t> Adapts to unique patient context using CoT-style reasoning</a:t>
            </a:r>
          </a:p>
          <a:p>
            <a:pPr marL="755723" lvl="1" indent="-350593" defTabSz="454025">
              <a:spcBef>
                <a:spcPts val="1200"/>
              </a:spcBef>
              <a:buSzPct val="45000"/>
              <a:buBlip>
                <a:blip r:embed="rId2"/>
              </a:buBlip>
              <a:defRPr sz="2475"/>
            </a:pPr>
            <a:r>
              <a:rPr b="1"/>
              <a:t>Scalable &amp; model-friendly:</a:t>
            </a:r>
            <a:r>
              <a:t> Attribute names can vary, and the model still understands intent</a:t>
            </a:r>
          </a:p>
          <a:p>
            <a:pPr marL="755723" lvl="1" indent="-350593" defTabSz="454025">
              <a:spcBef>
                <a:spcPts val="1200"/>
              </a:spcBef>
              <a:buSzPct val="45000"/>
              <a:buBlip>
                <a:blip r:embed="rId2"/>
              </a:buBlip>
              <a:defRPr sz="2475"/>
            </a:pPr>
            <a:r>
              <a:rPr b="1"/>
              <a:t>No need for rigid schemas:</a:t>
            </a:r>
            <a:r>
              <a:t> Unlike Neo4j or SQL-based scoring, we don't hardcode categories or weights</a:t>
            </a:r>
          </a:p>
          <a:p>
            <a:pPr marL="755723" lvl="1" indent="-350593" defTabSz="454025">
              <a:spcBef>
                <a:spcPts val="1200"/>
              </a:spcBef>
              <a:buSzPct val="45000"/>
              <a:buBlip>
                <a:blip r:embed="rId2"/>
              </a:buBlip>
              <a:defRPr sz="2475"/>
            </a:pPr>
            <a:r>
              <a:rPr b="1"/>
              <a:t>Easier evolution:</a:t>
            </a:r>
            <a:r>
              <a:t> Adding a new attribute or changing language doesn’t break logic</a:t>
            </a:r>
          </a:p>
          <a:p>
            <a:pPr marL="350593" indent="-350593" defTabSz="454025">
              <a:spcBef>
                <a:spcPts val="1200"/>
              </a:spcBef>
              <a:buClr>
                <a:srgbClr val="5C86B9"/>
              </a:buClr>
              <a:buSzPct val="70000"/>
              <a:buFont typeface="Zapf Dingbats"/>
              <a:buChar char="✤"/>
              <a:defRPr sz="2475"/>
            </a:pPr>
            <a:r>
              <a:t>Cons:</a:t>
            </a:r>
          </a:p>
          <a:p>
            <a:pPr marL="755723" lvl="1" indent="-350593" defTabSz="454025">
              <a:spcBef>
                <a:spcPts val="1200"/>
              </a:spcBef>
              <a:buSzPct val="45000"/>
              <a:buBlip>
                <a:blip r:embed="rId2"/>
              </a:buBlip>
              <a:defRPr sz="2475"/>
            </a:pPr>
            <a:r>
              <a:rPr b="1"/>
              <a:t>No predefined answer:</a:t>
            </a:r>
            <a:r>
              <a:t> There's no single “correct” score; outcomes can vary between runs</a:t>
            </a:r>
          </a:p>
          <a:p>
            <a:pPr marL="755723" lvl="1" indent="-350593" defTabSz="454025">
              <a:spcBef>
                <a:spcPts val="1200"/>
              </a:spcBef>
              <a:buSzPct val="45000"/>
              <a:buBlip>
                <a:blip r:embed="rId2"/>
              </a:buBlip>
              <a:defRPr sz="2475"/>
            </a:pPr>
            <a:r>
              <a:rPr b="1"/>
              <a:t>Non-deterministic:</a:t>
            </a:r>
            <a:r>
              <a:t> Same input may yield slightly different output depending on token randomness</a:t>
            </a:r>
          </a:p>
          <a:p>
            <a:pPr marL="755723" lvl="1" indent="-350593" defTabSz="454025">
              <a:spcBef>
                <a:spcPts val="1200"/>
              </a:spcBef>
              <a:buSzPct val="45000"/>
              <a:buBlip>
                <a:blip r:embed="rId2"/>
              </a:buBlip>
              <a:defRPr sz="2475"/>
            </a:pPr>
            <a:r>
              <a:rPr b="1"/>
              <a:t>Harder to validate:</a:t>
            </a:r>
            <a:r>
              <a:t> Since output is model-generated, debugging a bad recommendation is less transparent</a:t>
            </a:r>
          </a:p>
        </p:txBody>
      </p:sp>
      <p:sp>
        <p:nvSpPr>
          <p:cNvPr id="197" name="Text"/>
          <p:cNvSpPr txBox="1"/>
          <p:nvPr/>
        </p:nvSpPr>
        <p:spPr>
          <a:xfrm>
            <a:off x="9942623" y="2240811"/>
            <a:ext cx="127001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457200">
              <a:spcBef>
                <a:spcPts val="0"/>
              </a:spcBef>
              <a:defRPr sz="1200">
                <a:latin typeface="Times Roman"/>
                <a:ea typeface="Times Roman"/>
                <a:cs typeface="Times Roman"/>
                <a:sym typeface="Times Roman"/>
              </a:defRPr>
            </a:pPr>
            <a:endParaRPr/>
          </a:p>
          <a:p>
            <a:pPr defTabSz="457200">
              <a:spcBef>
                <a:spcPts val="0"/>
              </a:spcBef>
              <a:defRPr sz="1200">
                <a:latin typeface="Times Roman"/>
                <a:ea typeface="Times Roman"/>
                <a:cs typeface="Times Roman"/>
                <a:sym typeface="Times Roman"/>
              </a:defRPr>
            </a:pPr>
            <a:endParaRPr/>
          </a:p>
          <a:p>
            <a:pPr defTabSz="457200">
              <a:spcBef>
                <a:spcPts val="0"/>
              </a:spcBef>
              <a:defRPr sz="1200">
                <a:latin typeface="Times Roman"/>
                <a:ea typeface="Times Roman"/>
                <a:cs typeface="Times Roman"/>
                <a:sym typeface="Times Roman"/>
              </a:defRPr>
            </a:pPr>
            <a:endParaRPr/>
          </a:p>
          <a:p>
            <a:pPr defTabSz="457200">
              <a:spcBef>
                <a:spcPts val="0"/>
              </a:spcBef>
              <a:defRPr sz="1200">
                <a:latin typeface="Times Roman"/>
                <a:ea typeface="Times Roman"/>
                <a:cs typeface="Times Roman"/>
                <a:sym typeface="Times Roman"/>
              </a:defRPr>
            </a:pPr>
            <a:endParaRPr/>
          </a:p>
          <a:p>
            <a:pPr defTabSz="457200">
              <a:spcBef>
                <a:spcPts val="0"/>
              </a:spcBef>
              <a:defRPr sz="1200">
                <a:latin typeface="Times Roman"/>
                <a:ea typeface="Times Roman"/>
                <a:cs typeface="Times Roman"/>
                <a:sym typeface="Times Roman"/>
              </a:defRPr>
            </a:pPr>
            <a:endParaRPr/>
          </a:p>
        </p:txBody>
      </p:sp>
      <p:pic>
        <p:nvPicPr>
          <p:cNvPr id="198" name="pasted-movie.png" descr="pasted-movi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33370" y="3721100"/>
            <a:ext cx="6635741" cy="995361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pasted-movie.png" descr="pasted-movi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0966" y="3956788"/>
            <a:ext cx="9416480" cy="9416480"/>
          </a:xfrm>
          <a:prstGeom prst="rect">
            <a:avLst/>
          </a:prstGeom>
          <a:ln w="12700">
            <a:miter lim="400000"/>
          </a:ln>
        </p:spPr>
      </p:pic>
      <p:sp>
        <p:nvSpPr>
          <p:cNvPr id="201" name="Technology &amp; Integration Challeng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Technology &amp; Integration Challenges</a:t>
            </a:r>
          </a:p>
        </p:txBody>
      </p:sp>
      <p:sp>
        <p:nvSpPr>
          <p:cNvPr id="202" name="Text"/>
          <p:cNvSpPr txBox="1"/>
          <p:nvPr/>
        </p:nvSpPr>
        <p:spPr>
          <a:xfrm>
            <a:off x="9942623" y="2240811"/>
            <a:ext cx="127001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457200">
              <a:spcBef>
                <a:spcPts val="0"/>
              </a:spcBef>
              <a:defRPr sz="1200">
                <a:latin typeface="Times Roman"/>
                <a:ea typeface="Times Roman"/>
                <a:cs typeface="Times Roman"/>
                <a:sym typeface="Times Roman"/>
              </a:defRPr>
            </a:pPr>
            <a:endParaRPr/>
          </a:p>
          <a:p>
            <a:pPr defTabSz="457200">
              <a:spcBef>
                <a:spcPts val="0"/>
              </a:spcBef>
              <a:defRPr sz="1200">
                <a:latin typeface="Times Roman"/>
                <a:ea typeface="Times Roman"/>
                <a:cs typeface="Times Roman"/>
                <a:sym typeface="Times Roman"/>
              </a:defRPr>
            </a:pPr>
            <a:endParaRPr/>
          </a:p>
          <a:p>
            <a:pPr defTabSz="457200">
              <a:spcBef>
                <a:spcPts val="0"/>
              </a:spcBef>
              <a:defRPr sz="1200">
                <a:latin typeface="Times Roman"/>
                <a:ea typeface="Times Roman"/>
                <a:cs typeface="Times Roman"/>
                <a:sym typeface="Times Roman"/>
              </a:defRPr>
            </a:pPr>
            <a:endParaRPr/>
          </a:p>
          <a:p>
            <a:pPr defTabSz="457200">
              <a:spcBef>
                <a:spcPts val="0"/>
              </a:spcBef>
              <a:defRPr sz="1200">
                <a:latin typeface="Times Roman"/>
                <a:ea typeface="Times Roman"/>
                <a:cs typeface="Times Roman"/>
                <a:sym typeface="Times Roman"/>
              </a:defRPr>
            </a:pPr>
            <a:endParaRPr/>
          </a:p>
          <a:p>
            <a:pPr defTabSz="457200">
              <a:spcBef>
                <a:spcPts val="0"/>
              </a:spcBef>
              <a:defRPr sz="1200">
                <a:latin typeface="Times Roman"/>
                <a:ea typeface="Times Roman"/>
                <a:cs typeface="Times Roman"/>
                <a:sym typeface="Times Roman"/>
              </a:defRPr>
            </a:pPr>
            <a:endParaRPr/>
          </a:p>
        </p:txBody>
      </p:sp>
      <p:sp>
        <p:nvSpPr>
          <p:cNvPr id="203" name="Line"/>
          <p:cNvSpPr/>
          <p:nvPr/>
        </p:nvSpPr>
        <p:spPr>
          <a:xfrm flipV="1">
            <a:off x="8619043" y="4726019"/>
            <a:ext cx="1" cy="7119982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4200">
                <a:solidFill>
                  <a:srgbClr val="202020"/>
                </a:solidFill>
              </a:defRPr>
            </a:pPr>
            <a:endParaRPr/>
          </a:p>
        </p:txBody>
      </p:sp>
      <p:sp>
        <p:nvSpPr>
          <p:cNvPr id="204" name="Line"/>
          <p:cNvSpPr/>
          <p:nvPr/>
        </p:nvSpPr>
        <p:spPr>
          <a:xfrm flipH="1">
            <a:off x="8660580" y="11945257"/>
            <a:ext cx="2066681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4200">
                <a:solidFill>
                  <a:srgbClr val="202020"/>
                </a:solidFill>
              </a:defRPr>
            </a:pPr>
            <a:endParaRPr/>
          </a:p>
        </p:txBody>
      </p:sp>
      <p:sp>
        <p:nvSpPr>
          <p:cNvPr id="205" name="Line"/>
          <p:cNvSpPr/>
          <p:nvPr/>
        </p:nvSpPr>
        <p:spPr>
          <a:xfrm>
            <a:off x="8633387" y="4715350"/>
            <a:ext cx="2121067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4200">
                <a:solidFill>
                  <a:srgbClr val="202020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Technology &amp; Integration Challeng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Project Demo</a:t>
            </a:r>
            <a:endParaRPr dirty="0"/>
          </a:p>
        </p:txBody>
      </p:sp>
      <p:sp>
        <p:nvSpPr>
          <p:cNvPr id="202" name="Text"/>
          <p:cNvSpPr txBox="1"/>
          <p:nvPr/>
        </p:nvSpPr>
        <p:spPr>
          <a:xfrm>
            <a:off x="9942623" y="2240811"/>
            <a:ext cx="127001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457200">
              <a:spcBef>
                <a:spcPts val="0"/>
              </a:spcBef>
              <a:defRPr sz="1200">
                <a:latin typeface="Times Roman"/>
                <a:ea typeface="Times Roman"/>
                <a:cs typeface="Times Roman"/>
                <a:sym typeface="Times Roman"/>
              </a:defRPr>
            </a:pPr>
            <a:endParaRPr/>
          </a:p>
          <a:p>
            <a:pPr defTabSz="457200">
              <a:spcBef>
                <a:spcPts val="0"/>
              </a:spcBef>
              <a:defRPr sz="1200">
                <a:latin typeface="Times Roman"/>
                <a:ea typeface="Times Roman"/>
                <a:cs typeface="Times Roman"/>
                <a:sym typeface="Times Roman"/>
              </a:defRPr>
            </a:pPr>
            <a:endParaRPr/>
          </a:p>
          <a:p>
            <a:pPr defTabSz="457200">
              <a:spcBef>
                <a:spcPts val="0"/>
              </a:spcBef>
              <a:defRPr sz="1200">
                <a:latin typeface="Times Roman"/>
                <a:ea typeface="Times Roman"/>
                <a:cs typeface="Times Roman"/>
                <a:sym typeface="Times Roman"/>
              </a:defRPr>
            </a:pPr>
            <a:endParaRPr/>
          </a:p>
          <a:p>
            <a:pPr defTabSz="457200">
              <a:spcBef>
                <a:spcPts val="0"/>
              </a:spcBef>
              <a:defRPr sz="1200">
                <a:latin typeface="Times Roman"/>
                <a:ea typeface="Times Roman"/>
                <a:cs typeface="Times Roman"/>
                <a:sym typeface="Times Roman"/>
              </a:defRPr>
            </a:pPr>
            <a:endParaRPr/>
          </a:p>
          <a:p>
            <a:pPr defTabSz="457200">
              <a:spcBef>
                <a:spcPts val="0"/>
              </a:spcBef>
              <a:defRPr sz="1200">
                <a:latin typeface="Times Roman"/>
                <a:ea typeface="Times Roman"/>
                <a:cs typeface="Times Roman"/>
                <a:sym typeface="Times Roman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1562080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Technology &amp; Integration Challeng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Thank You !</a:t>
            </a:r>
            <a:endParaRPr dirty="0"/>
          </a:p>
        </p:txBody>
      </p:sp>
      <p:sp>
        <p:nvSpPr>
          <p:cNvPr id="202" name="Text"/>
          <p:cNvSpPr txBox="1"/>
          <p:nvPr/>
        </p:nvSpPr>
        <p:spPr>
          <a:xfrm>
            <a:off x="9942623" y="2240811"/>
            <a:ext cx="127001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457200">
              <a:spcBef>
                <a:spcPts val="0"/>
              </a:spcBef>
              <a:defRPr sz="1200">
                <a:latin typeface="Times Roman"/>
                <a:ea typeface="Times Roman"/>
                <a:cs typeface="Times Roman"/>
                <a:sym typeface="Times Roman"/>
              </a:defRPr>
            </a:pPr>
            <a:endParaRPr/>
          </a:p>
          <a:p>
            <a:pPr defTabSz="457200">
              <a:spcBef>
                <a:spcPts val="0"/>
              </a:spcBef>
              <a:defRPr sz="1200">
                <a:latin typeface="Times Roman"/>
                <a:ea typeface="Times Roman"/>
                <a:cs typeface="Times Roman"/>
                <a:sym typeface="Times Roman"/>
              </a:defRPr>
            </a:pPr>
            <a:endParaRPr/>
          </a:p>
          <a:p>
            <a:pPr defTabSz="457200">
              <a:spcBef>
                <a:spcPts val="0"/>
              </a:spcBef>
              <a:defRPr sz="1200">
                <a:latin typeface="Times Roman"/>
                <a:ea typeface="Times Roman"/>
                <a:cs typeface="Times Roman"/>
                <a:sym typeface="Times Roman"/>
              </a:defRPr>
            </a:pPr>
            <a:endParaRPr/>
          </a:p>
          <a:p>
            <a:pPr defTabSz="457200">
              <a:spcBef>
                <a:spcPts val="0"/>
              </a:spcBef>
              <a:defRPr sz="1200">
                <a:latin typeface="Times Roman"/>
                <a:ea typeface="Times Roman"/>
                <a:cs typeface="Times Roman"/>
                <a:sym typeface="Times Roman"/>
              </a:defRPr>
            </a:pPr>
            <a:endParaRPr/>
          </a:p>
          <a:p>
            <a:pPr defTabSz="457200">
              <a:spcBef>
                <a:spcPts val="0"/>
              </a:spcBef>
              <a:defRPr sz="1200">
                <a:latin typeface="Times Roman"/>
                <a:ea typeface="Times Roman"/>
                <a:cs typeface="Times Roman"/>
                <a:sym typeface="Times Roman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9039648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Health Plan Confusion = Costly Mistak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Health Plan Confusion = Costly Mistakes</a:t>
            </a:r>
          </a:p>
        </p:txBody>
      </p:sp>
      <p:sp>
        <p:nvSpPr>
          <p:cNvPr id="158" name="Many individuals overpay or under-insure due to misunderstanding plan terms: The same Equitable survey indicated that 19% of respondents did not understand the options available or the benefits they selected, leading to suboptimal choices."/>
          <p:cNvSpPr txBox="1">
            <a:spLocks noGrp="1"/>
          </p:cNvSpPr>
          <p:nvPr>
            <p:ph type="body" sz="half" idx="1"/>
          </p:nvPr>
        </p:nvSpPr>
        <p:spPr>
          <a:xfrm>
            <a:off x="16057531" y="3873500"/>
            <a:ext cx="7558257" cy="8890000"/>
          </a:xfrm>
          <a:prstGeom prst="rect">
            <a:avLst/>
          </a:prstGeom>
        </p:spPr>
        <p:txBody>
          <a:bodyPr anchor="t"/>
          <a:lstStyle/>
          <a:p>
            <a:pPr marL="0" indent="0" defTabSz="767715">
              <a:spcBef>
                <a:spcPts val="5400"/>
              </a:spcBef>
              <a:buClrTx/>
              <a:buSzTx/>
              <a:buFontTx/>
              <a:buNone/>
              <a:defRPr sz="4836"/>
            </a:pPr>
            <a:r>
              <a:rPr b="1"/>
              <a:t>Many individuals overpay or under-insure due to misunderstanding plan terms</a:t>
            </a:r>
            <a:r>
              <a:t>: The same Equitable survey indicated that 19% of respondents did not understand the options available or the benefits they selected, leading to suboptimal choices. </a:t>
            </a:r>
          </a:p>
        </p:txBody>
      </p:sp>
      <p:pic>
        <p:nvPicPr>
          <p:cNvPr id="159" name="pasted-movie.png" descr="pasted-movi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626" y="3873500"/>
            <a:ext cx="14816667" cy="8890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Health Plan Confusion = Costly Mistak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Health Plan Confusion = Costly Mistakes</a:t>
            </a:r>
          </a:p>
        </p:txBody>
      </p:sp>
      <p:sp>
        <p:nvSpPr>
          <p:cNvPr id="162" name="- 45% of Americans find plan documents too confusing…"/>
          <p:cNvSpPr txBox="1">
            <a:spLocks noGrp="1"/>
          </p:cNvSpPr>
          <p:nvPr>
            <p:ph type="body" sz="half" idx="1"/>
          </p:nvPr>
        </p:nvSpPr>
        <p:spPr>
          <a:xfrm>
            <a:off x="16057531" y="3873500"/>
            <a:ext cx="7558257" cy="8890000"/>
          </a:xfrm>
          <a:prstGeom prst="rect">
            <a:avLst/>
          </a:prstGeom>
        </p:spPr>
        <p:txBody>
          <a:bodyPr anchor="t"/>
          <a:lstStyle/>
          <a:p>
            <a:pPr marL="0" indent="0">
              <a:buClrTx/>
              <a:buSzTx/>
              <a:buFontTx/>
              <a:buNone/>
            </a:pPr>
            <a:r>
              <a:t>- 45% of Americans find plan documents too confusing </a:t>
            </a:r>
          </a:p>
          <a:p>
            <a:pPr marL="0" indent="0">
              <a:buClrTx/>
              <a:buSzTx/>
              <a:buFontTx/>
              <a:buNone/>
            </a:pPr>
            <a:r>
              <a:t>-A survey revealed that nearly </a:t>
            </a:r>
            <a:r>
              <a:rPr b="1"/>
              <a:t>six in ten people </a:t>
            </a:r>
            <a:r>
              <a:t>with health insurance experienced problems using their insurance in the past year (2023)</a:t>
            </a:r>
          </a:p>
        </p:txBody>
      </p:sp>
      <p:pic>
        <p:nvPicPr>
          <p:cNvPr id="163" name="pasted-movie.png" descr="pasted-movi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903" y="3873500"/>
            <a:ext cx="14924244" cy="895454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IntelliHealth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IntelliHealth</a:t>
            </a:r>
          </a:p>
        </p:txBody>
      </p:sp>
      <p:pic>
        <p:nvPicPr>
          <p:cNvPr id="166" name="raw.png" descr="raw.png"/>
          <p:cNvPicPr>
            <a:picLocks noChangeAspect="1"/>
          </p:cNvPicPr>
          <p:nvPr/>
        </p:nvPicPr>
        <p:blipFill>
          <a:blip r:embed="rId2"/>
          <a:srcRect t="9792" b="31850"/>
          <a:stretch>
            <a:fillRect/>
          </a:stretch>
        </p:blipFill>
        <p:spPr>
          <a:xfrm>
            <a:off x="1405532" y="4449762"/>
            <a:ext cx="21585484" cy="8397751"/>
          </a:xfrm>
          <a:prstGeom prst="rect">
            <a:avLst/>
          </a:prstGeom>
          <a:ln w="12700">
            <a:miter lim="400000"/>
          </a:ln>
        </p:spPr>
      </p:pic>
      <p:sp>
        <p:nvSpPr>
          <p:cNvPr id="167" name="Text"/>
          <p:cNvSpPr txBox="1"/>
          <p:nvPr/>
        </p:nvSpPr>
        <p:spPr>
          <a:xfrm>
            <a:off x="2438400" y="60039"/>
            <a:ext cx="127000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457200">
              <a:spcBef>
                <a:spcPts val="0"/>
              </a:spcBef>
              <a:defRPr sz="1200">
                <a:latin typeface="Times Roman"/>
                <a:ea typeface="Times Roman"/>
                <a:cs typeface="Times Roman"/>
                <a:sym typeface="Times Roman"/>
              </a:defRPr>
            </a:pPr>
            <a:endParaRPr/>
          </a:p>
          <a:p>
            <a:pPr defTabSz="457200">
              <a:spcBef>
                <a:spcPts val="0"/>
              </a:spcBef>
              <a:defRPr sz="1200">
                <a:latin typeface="Times Roman"/>
                <a:ea typeface="Times Roman"/>
                <a:cs typeface="Times Roman"/>
                <a:sym typeface="Times Roman"/>
              </a:defRPr>
            </a:pPr>
            <a:endParaRPr/>
          </a:p>
          <a:p>
            <a:pPr defTabSz="457200">
              <a:spcBef>
                <a:spcPts val="0"/>
              </a:spcBef>
              <a:defRPr sz="1200">
                <a:latin typeface="Times Roman"/>
                <a:ea typeface="Times Roman"/>
                <a:cs typeface="Times Roman"/>
                <a:sym typeface="Times Roman"/>
              </a:defRPr>
            </a:pPr>
            <a:endParaRPr/>
          </a:p>
          <a:p>
            <a:pPr defTabSz="457200">
              <a:spcBef>
                <a:spcPts val="0"/>
              </a:spcBef>
              <a:defRPr sz="1200">
                <a:latin typeface="Times Roman"/>
                <a:ea typeface="Times Roman"/>
                <a:cs typeface="Times Roman"/>
                <a:sym typeface="Times Roman"/>
              </a:defRPr>
            </a:pPr>
            <a:endParaRPr/>
          </a:p>
          <a:p>
            <a:pPr defTabSz="457200">
              <a:spcBef>
                <a:spcPts val="0"/>
              </a:spcBef>
              <a:defRPr sz="1200">
                <a:latin typeface="Times Roman"/>
                <a:ea typeface="Times Roman"/>
                <a:cs typeface="Times Roman"/>
                <a:sym typeface="Times Roman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atient demographic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Patient demographics</a:t>
            </a:r>
          </a:p>
        </p:txBody>
      </p:sp>
      <p:sp>
        <p:nvSpPr>
          <p:cNvPr id="170" name="Why store patients in PostgreSQL?…"/>
          <p:cNvSpPr txBox="1">
            <a:spLocks noGrp="1"/>
          </p:cNvSpPr>
          <p:nvPr>
            <p:ph type="body" idx="1"/>
          </p:nvPr>
        </p:nvSpPr>
        <p:spPr>
          <a:xfrm>
            <a:off x="673100" y="3860800"/>
            <a:ext cx="22860000" cy="9575800"/>
          </a:xfrm>
          <a:prstGeom prst="rect">
            <a:avLst/>
          </a:prstGeom>
        </p:spPr>
        <p:txBody>
          <a:bodyPr anchor="t"/>
          <a:lstStyle/>
          <a:p>
            <a:pPr marL="0" indent="0" algn="just" defTabSz="701675">
              <a:spcBef>
                <a:spcPts val="5000"/>
              </a:spcBef>
              <a:buClrTx/>
              <a:buSzTx/>
              <a:buFontTx/>
              <a:buNone/>
              <a:defRPr sz="4420"/>
            </a:pPr>
            <a:r>
              <a:t>Why store patients in PostgreSQL?</a:t>
            </a:r>
          </a:p>
          <a:p>
            <a:pPr marL="626109" indent="-626109" algn="just" defTabSz="701675">
              <a:spcBef>
                <a:spcPts val="3100"/>
              </a:spcBef>
              <a:buClrTx/>
              <a:buSzPct val="45000"/>
              <a:buFontTx/>
              <a:buBlip>
                <a:blip r:embed="rId2"/>
              </a:buBlip>
              <a:defRPr sz="3060"/>
            </a:pPr>
            <a:r>
              <a:t>Patient data is small, transactional, and needs CRUD operations</a:t>
            </a:r>
          </a:p>
          <a:p>
            <a:pPr marL="626109" indent="-626109" algn="just" defTabSz="701675">
              <a:spcBef>
                <a:spcPts val="3100"/>
              </a:spcBef>
              <a:buClrTx/>
              <a:buSzPct val="45000"/>
              <a:buFontTx/>
              <a:buBlip>
                <a:blip r:embed="rId2"/>
              </a:buBlip>
              <a:defRPr sz="3060"/>
            </a:pPr>
            <a:r>
              <a:t>PostgreSQL is fast, structured, and integrates perfectly with FastAPI + SQLAlchemy</a:t>
            </a:r>
          </a:p>
          <a:p>
            <a:pPr marL="0" indent="0" algn="just" defTabSz="701675">
              <a:spcBef>
                <a:spcPts val="3100"/>
              </a:spcBef>
              <a:buClrTx/>
              <a:buSzTx/>
              <a:buFontTx/>
              <a:buNone/>
              <a:defRPr sz="3060"/>
            </a:pPr>
            <a:r>
              <a:rPr sz="4420"/>
              <a:t>Patient Demographics: </a:t>
            </a:r>
            <a:r>
              <a:t>Each patient profile captures essential demographics and health-related needs — including age, gender, smoking status, activity level, budget, family needs, and chronic conditions — to drive intelligent plan filtering and scoring.</a:t>
            </a:r>
          </a:p>
          <a:p>
            <a:pPr marL="0" indent="0" defTabSz="701675">
              <a:spcBef>
                <a:spcPts val="5000"/>
              </a:spcBef>
              <a:buClrTx/>
              <a:buSzTx/>
              <a:buFontTx/>
              <a:buNone/>
              <a:defRPr sz="4420"/>
            </a:pPr>
            <a:r>
              <a:t>How it works: SQLAlchemy + Pydantic + FastAPI</a:t>
            </a:r>
          </a:p>
          <a:p>
            <a:pPr marL="433460" indent="-433460" defTabSz="701675">
              <a:spcBef>
                <a:spcPts val="5000"/>
              </a:spcBef>
              <a:buClrTx/>
              <a:buSzPct val="45000"/>
              <a:buFontTx/>
              <a:buBlip>
                <a:blip r:embed="rId2"/>
              </a:buBlip>
              <a:defRPr sz="3060"/>
            </a:pPr>
            <a:r>
              <a:rPr b="1"/>
              <a:t>SQLAlchemy</a:t>
            </a:r>
            <a:r>
              <a:t> → defines DB tables (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Patient</a:t>
            </a:r>
            <a:r>
              <a:t>)</a:t>
            </a:r>
          </a:p>
          <a:p>
            <a:pPr marL="433460" indent="-433460" defTabSz="701675">
              <a:spcBef>
                <a:spcPts val="5000"/>
              </a:spcBef>
              <a:buClrTx/>
              <a:buSzPct val="45000"/>
              <a:buFontTx/>
              <a:buBlip>
                <a:blip r:embed="rId2"/>
              </a:buBlip>
              <a:defRPr sz="3060"/>
            </a:pPr>
            <a:r>
              <a:rPr b="1"/>
              <a:t>Pydantic</a:t>
            </a:r>
            <a:r>
              <a:t> → validates data for FastAPI endpoints</a:t>
            </a:r>
          </a:p>
          <a:p>
            <a:pPr marL="433460" indent="-433460" defTabSz="701675">
              <a:spcBef>
                <a:spcPts val="5000"/>
              </a:spcBef>
              <a:buClrTx/>
              <a:buSzPct val="45000"/>
              <a:buFontTx/>
              <a:buBlip>
                <a:blip r:embed="rId2"/>
              </a:buBlip>
              <a:defRPr sz="3060"/>
            </a:pPr>
            <a:r>
              <a:rPr b="1"/>
              <a:t>FastAPI</a:t>
            </a:r>
            <a:r>
              <a:t> → ties validation and DB together via dependency injection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Connecting FastAPI to Snowflake for Insurance Plan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00735">
              <a:defRPr sz="8730" spc="-174"/>
            </a:lvl1pPr>
          </a:lstStyle>
          <a:p>
            <a:r>
              <a:t>Connecting FastAPI to Snowflake for Insurance Plans</a:t>
            </a:r>
          </a:p>
        </p:txBody>
      </p:sp>
      <p:sp>
        <p:nvSpPr>
          <p:cNvPr id="173" name="⚙️ How It Works Inside Our System…"/>
          <p:cNvSpPr txBox="1"/>
          <p:nvPr/>
        </p:nvSpPr>
        <p:spPr>
          <a:xfrm>
            <a:off x="645780" y="3873500"/>
            <a:ext cx="23451807" cy="9550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defTabSz="330200">
              <a:spcBef>
                <a:spcPts val="1800"/>
              </a:spcBef>
              <a:defRPr sz="2080"/>
            </a:pPr>
            <a:r>
              <a:t>⚙️ How It Works Inside Our System</a:t>
            </a:r>
          </a:p>
          <a:p>
            <a:pPr marL="355600" indent="-355600" defTabSz="330200">
              <a:spcBef>
                <a:spcPts val="1800"/>
              </a:spcBef>
              <a:buSzPct val="100000"/>
              <a:buAutoNum type="arabicPeriod"/>
              <a:defRPr sz="2080"/>
            </a:pPr>
            <a:r>
              <a:t>Patient fills out profile on Streamlit</a:t>
            </a:r>
          </a:p>
          <a:p>
            <a:pPr marL="355600" indent="-355600" defTabSz="330200">
              <a:spcBef>
                <a:spcPts val="1800"/>
              </a:spcBef>
              <a:buSzPct val="100000"/>
              <a:buAutoNum type="arabicPeriod"/>
              <a:defRPr sz="2080"/>
            </a:pPr>
            <a:r>
              <a:rPr b="1"/>
              <a:t>FastAPI backend</a:t>
            </a:r>
            <a:r>
              <a:t> connects to Snowflake using a Python connector</a:t>
            </a:r>
          </a:p>
          <a:p>
            <a:pPr marL="355600" indent="-355600" defTabSz="330200">
              <a:spcBef>
                <a:spcPts val="1800"/>
              </a:spcBef>
              <a:buSzPct val="100000"/>
              <a:buAutoNum type="arabicPeriod"/>
              <a:defRPr sz="2080"/>
            </a:pPr>
            <a:r>
              <a:t>A </a:t>
            </a:r>
            <a:r>
              <a:rPr b="1"/>
              <a:t>custom SQL query</a:t>
            </a:r>
            <a:r>
              <a:t> is built based on patient attributes:</a:t>
            </a:r>
          </a:p>
          <a:p>
            <a:pPr marL="589280" lvl="1" indent="-294640" defTabSz="330200">
              <a:spcBef>
                <a:spcPts val="1800"/>
              </a:spcBef>
              <a:buSzPct val="45000"/>
              <a:buBlip>
                <a:blip r:embed="rId2"/>
              </a:buBlip>
              <a:defRPr sz="2080"/>
            </a:pPr>
            <a:r>
              <a:t>State → We only return plans available in the patient’s state</a:t>
            </a:r>
          </a:p>
          <a:p>
            <a:pPr marL="589280" lvl="1" indent="-294640" defTabSz="330200">
              <a:spcBef>
                <a:spcPts val="1800"/>
              </a:spcBef>
              <a:buSzPct val="45000"/>
              <a:buBlip>
                <a:blip r:embed="rId2"/>
              </a:buBlip>
              <a:defRPr sz="2080"/>
            </a:pPr>
            <a:r>
              <a:t>Budget Category (Metal Level) → Filters for Bronze/Silver/Gold/Platinum plans</a:t>
            </a:r>
          </a:p>
          <a:p>
            <a:pPr marL="589280" lvl="1" indent="-294640" defTabSz="330200">
              <a:spcBef>
                <a:spcPts val="1800"/>
              </a:spcBef>
              <a:buSzPct val="45000"/>
              <a:buBlip>
                <a:blip r:embed="rId2"/>
              </a:buBlip>
              <a:defRPr sz="2080"/>
            </a:pPr>
            <a:r>
              <a:t>Travel Coverage → Checks if OutOfCountryCoverage = 'Yes'</a:t>
            </a:r>
          </a:p>
          <a:p>
            <a:pPr marL="589280" lvl="1" indent="-294640" defTabSz="330200">
              <a:spcBef>
                <a:spcPts val="1800"/>
              </a:spcBef>
              <a:buSzPct val="45000"/>
              <a:buBlip>
                <a:blip r:embed="rId2"/>
              </a:buBlip>
              <a:defRPr sz="2080"/>
            </a:pPr>
            <a:r>
              <a:t>Family Coverage → Requires ChildOnlyOffering to contain "Adult"</a:t>
            </a:r>
          </a:p>
          <a:p>
            <a:pPr marL="589280" lvl="1" indent="-294640" defTabSz="330200">
              <a:spcBef>
                <a:spcPts val="1800"/>
              </a:spcBef>
              <a:buSzPct val="45000"/>
              <a:buBlip>
                <a:blip r:embed="rId2"/>
              </a:buBlip>
              <a:defRPr sz="2080"/>
            </a:pPr>
            <a:r>
              <a:t>Has Offspring → Requires ChildOnlyOffering to also contain "Child"</a:t>
            </a:r>
          </a:p>
          <a:p>
            <a:pPr marL="589280" lvl="1" indent="-294640" defTabSz="330200">
              <a:spcBef>
                <a:spcPts val="1800"/>
              </a:spcBef>
              <a:buSzPct val="45000"/>
              <a:buBlip>
                <a:blip r:embed="rId2"/>
              </a:buBlip>
              <a:defRPr sz="2080"/>
            </a:pPr>
            <a:r>
              <a:t>Medical Conditions → Ensures DiseaseManagementProgramsOffered includes the selected conditions</a:t>
            </a:r>
          </a:p>
          <a:p>
            <a:pPr marL="355600" indent="-355600" defTabSz="330200">
              <a:spcBef>
                <a:spcPts val="1800"/>
              </a:spcBef>
              <a:buSzPct val="100000"/>
              <a:buAutoNum type="arabicPeriod" startAt="4"/>
              <a:defRPr sz="2080"/>
            </a:pPr>
            <a:r>
              <a:t>We run this tailored SQL query on Snowflake and </a:t>
            </a:r>
            <a:r>
              <a:rPr b="1"/>
              <a:t>receive tuples for eg: [('Plan A', 'HMO', 'Yes', ...), ('Plan B', 'PPO', 'No', ...)]</a:t>
            </a:r>
          </a:p>
          <a:p>
            <a:pPr marL="403013" indent="-403013" defTabSz="330200">
              <a:spcBef>
                <a:spcPts val="1800"/>
              </a:spcBef>
              <a:buSzPct val="100000"/>
              <a:buAutoNum type="arabicPeriod" startAt="4"/>
              <a:defRPr sz="2080"/>
            </a:pPr>
            <a:r>
              <a:rPr>
                <a:latin typeface="Times Roman"/>
                <a:ea typeface="Times Roman"/>
                <a:cs typeface="Times Roman"/>
                <a:sym typeface="Times Roman"/>
              </a:rPr>
              <a:t>These are passed into </a:t>
            </a:r>
            <a:r>
              <a:t>normalize_snowflake_data()</a:t>
            </a:r>
            <a:r>
              <a:rPr>
                <a:latin typeface="Times Roman"/>
                <a:ea typeface="Times Roman"/>
                <a:cs typeface="Times Roman"/>
                <a:sym typeface="Times Roman"/>
              </a:rPr>
              <a:t>, which:</a:t>
            </a:r>
            <a:endParaRPr sz="480">
              <a:latin typeface="Times Roman"/>
              <a:ea typeface="Times Roman"/>
              <a:cs typeface="Times Roman"/>
              <a:sym typeface="Times Roman"/>
            </a:endParaRPr>
          </a:p>
          <a:p>
            <a:pPr marL="589280" lvl="1" indent="-294640" defTabSz="330200">
              <a:spcBef>
                <a:spcPts val="1800"/>
              </a:spcBef>
              <a:buSzPct val="45000"/>
              <a:buBlip>
                <a:blip r:embed="rId2"/>
              </a:buBlip>
              <a:defRPr sz="2080"/>
            </a:pPr>
            <a:r>
              <a:t>Maps Snowflake column names to Pydantic field names</a:t>
            </a:r>
          </a:p>
          <a:p>
            <a:pPr marL="589280" lvl="1" indent="-294640" defTabSz="330200">
              <a:spcBef>
                <a:spcPts val="1800"/>
              </a:spcBef>
              <a:buSzPct val="45000"/>
              <a:buBlip>
                <a:blip r:embed="rId2"/>
              </a:buBlip>
              <a:defRPr sz="2080"/>
            </a:pPr>
            <a:r>
              <a:t>Converts types (e.g. dates → ISO strings)</a:t>
            </a:r>
          </a:p>
          <a:p>
            <a:pPr marL="589280" lvl="1" indent="-294640" defTabSz="330200">
              <a:spcBef>
                <a:spcPts val="1800"/>
              </a:spcBef>
              <a:buSzPct val="45000"/>
              <a:buBlip>
                <a:blip r:embed="rId2"/>
              </a:buBlip>
              <a:defRPr sz="2080"/>
            </a:pPr>
            <a:r>
              <a:t>Returns a clean list of </a:t>
            </a:r>
            <a:r>
              <a:rPr b="1"/>
              <a:t>Pydantic model instances for eg: [InsurancePlan(PlanId='123', PlanMarketingName='Plan A', …), InsurancePlan(PlanId='456', PlanMarketingName='Plan B', ...]</a:t>
            </a:r>
          </a:p>
          <a:p>
            <a:pPr marL="355600" indent="-355600" defTabSz="330200">
              <a:spcBef>
                <a:spcPts val="1800"/>
              </a:spcBef>
              <a:buSzPct val="100000"/>
              <a:buAutoNum type="arabicPeriod" startAt="4"/>
              <a:defRPr sz="2080"/>
            </a:pPr>
            <a:r>
              <a:t>Final result: Structured, validated insurance plans returned via FastAPI as clean JSON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Introducing Neo4j &amp; Why We Use Graph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Introducing Neo4j &amp; Why We Use Graphs</a:t>
            </a:r>
          </a:p>
        </p:txBody>
      </p:sp>
      <p:sp>
        <p:nvSpPr>
          <p:cNvPr id="176" name="🔍 Problem SQL Alone Can’t Solve…"/>
          <p:cNvSpPr txBox="1"/>
          <p:nvPr/>
        </p:nvSpPr>
        <p:spPr>
          <a:xfrm>
            <a:off x="67046" y="3721100"/>
            <a:ext cx="12741608" cy="9550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defTabSz="495300">
              <a:spcBef>
                <a:spcPts val="1500"/>
              </a:spcBef>
              <a:defRPr sz="3420" b="1"/>
            </a:pPr>
            <a:r>
              <a:t>🔍 Problem SQL Alone Can’t Solve</a:t>
            </a:r>
          </a:p>
          <a:p>
            <a:pPr marL="909320" indent="-825500" defTabSz="495300">
              <a:spcBef>
                <a:spcPts val="1500"/>
              </a:spcBef>
              <a:buClr>
                <a:srgbClr val="5C86B9"/>
              </a:buClr>
              <a:buSzPct val="70000"/>
              <a:buFont typeface="Times Roman"/>
              <a:buChar char="•"/>
              <a:defRPr sz="3420"/>
            </a:pPr>
            <a:r>
              <a:t>SQL can filter </a:t>
            </a:r>
            <a:r>
              <a:rPr i="1"/>
              <a:t>relevant</a:t>
            </a:r>
            <a:r>
              <a:t> plans</a:t>
            </a:r>
          </a:p>
          <a:p>
            <a:pPr marL="909320" indent="-825500" defTabSz="495300">
              <a:spcBef>
                <a:spcPts val="1500"/>
              </a:spcBef>
              <a:buClr>
                <a:srgbClr val="5C86B9"/>
              </a:buClr>
              <a:buSzPct val="70000"/>
              <a:buFont typeface="Times Roman"/>
              <a:buChar char="•"/>
              <a:defRPr sz="3420"/>
            </a:pPr>
            <a:r>
              <a:t>But it can’t express </a:t>
            </a:r>
            <a:r>
              <a:rPr b="1"/>
              <a:t>complex rule logic</a:t>
            </a:r>
            <a:r>
              <a:t> like:</a:t>
            </a:r>
            <a:br/>
            <a:r>
              <a:t>"If patient has diabetes, prefer plans with low diabetes-specific deductible and copayment"</a:t>
            </a:r>
            <a:br/>
            <a:endParaRPr/>
          </a:p>
          <a:p>
            <a:pPr defTabSz="495300">
              <a:spcBef>
                <a:spcPts val="1500"/>
              </a:spcBef>
              <a:defRPr sz="3420" b="1"/>
            </a:pPr>
            <a:r>
              <a:t>🧠 Why Neo4j?</a:t>
            </a:r>
          </a:p>
          <a:p>
            <a:pPr marL="909320" indent="-825500" defTabSz="495300">
              <a:spcBef>
                <a:spcPts val="1500"/>
              </a:spcBef>
              <a:buClr>
                <a:srgbClr val="5C86B9"/>
              </a:buClr>
              <a:buSzPct val="70000"/>
              <a:buFont typeface="Times Roman"/>
              <a:buChar char="•"/>
              <a:defRPr sz="3420"/>
            </a:pPr>
            <a:r>
              <a:t>Lets us model:</a:t>
            </a:r>
          </a:p>
          <a:p>
            <a:pPr marL="1183640" lvl="1" indent="-825500" defTabSz="495300">
              <a:spcBef>
                <a:spcPts val="1500"/>
              </a:spcBef>
              <a:buClr>
                <a:srgbClr val="5C86B9"/>
              </a:buClr>
              <a:buSzPct val="70000"/>
              <a:buFont typeface="Times Roman"/>
              <a:buChar char="◦"/>
              <a:defRPr sz="3420"/>
            </a:pPr>
            <a:r>
              <a:t>Patients and Plans as nodes</a:t>
            </a:r>
          </a:p>
          <a:p>
            <a:pPr marL="1183640" lvl="1" indent="-825500" defTabSz="495300">
              <a:spcBef>
                <a:spcPts val="1500"/>
              </a:spcBef>
              <a:buClr>
                <a:srgbClr val="5C86B9"/>
              </a:buClr>
              <a:buSzPct val="70000"/>
              <a:buFont typeface="Times Roman"/>
              <a:buChar char="◦"/>
              <a:defRPr sz="3420"/>
            </a:pPr>
            <a:r>
              <a:t>Rules as dynamic relationships</a:t>
            </a:r>
          </a:p>
          <a:p>
            <a:pPr marL="909320" indent="-825500" defTabSz="495300">
              <a:spcBef>
                <a:spcPts val="1500"/>
              </a:spcBef>
              <a:buClr>
                <a:srgbClr val="5C86B9"/>
              </a:buClr>
              <a:buSzPct val="70000"/>
              <a:buFont typeface="Times Roman"/>
              <a:buChar char="•"/>
              <a:defRPr sz="3420"/>
            </a:pPr>
            <a:r>
              <a:t>Enables symbolic reasoning through:</a:t>
            </a:r>
          </a:p>
          <a:p>
            <a:pPr marL="1183640" lvl="1" indent="-825500" defTabSz="495300">
              <a:spcBef>
                <a:spcPts val="1500"/>
              </a:spcBef>
              <a:buClr>
                <a:srgbClr val="5C86B9"/>
              </a:buClr>
              <a:buSzPct val="70000"/>
              <a:buFont typeface="Times Roman"/>
              <a:buChar char="◦"/>
              <a:defRPr sz="3420"/>
            </a:pPr>
            <a:r>
              <a:t>(Patient)-[:RULE_NAME]-&gt;(Plan)</a:t>
            </a:r>
            <a:r>
              <a:rPr>
                <a:latin typeface="Times Roman"/>
                <a:ea typeface="Times Roman"/>
                <a:cs typeface="Times Roman"/>
                <a:sym typeface="Times Roman"/>
              </a:rPr>
              <a:t> links</a:t>
            </a:r>
          </a:p>
          <a:p>
            <a:pPr marL="1183640" lvl="1" indent="-825500" defTabSz="495300">
              <a:spcBef>
                <a:spcPts val="1500"/>
              </a:spcBef>
              <a:buClr>
                <a:srgbClr val="5C86B9"/>
              </a:buClr>
              <a:buSzPct val="70000"/>
              <a:buFont typeface="Times Roman"/>
              <a:buChar char="◦"/>
              <a:defRPr sz="3420"/>
            </a:pPr>
            <a:r>
              <a:t>Reusable, expressive graph queries</a:t>
            </a:r>
          </a:p>
        </p:txBody>
      </p:sp>
      <p:graphicFrame>
        <p:nvGraphicFramePr>
          <p:cNvPr id="177" name="Table"/>
          <p:cNvGraphicFramePr/>
          <p:nvPr/>
        </p:nvGraphicFramePr>
        <p:xfrm>
          <a:off x="13195138" y="4441543"/>
          <a:ext cx="10808835" cy="8877300"/>
        </p:xfrm>
        <a:graphic>
          <a:graphicData uri="http://schemas.openxmlformats.org/drawingml/2006/table">
            <a:tbl>
              <a:tblPr firstCol="1">
                <a:tableStyleId>{4C3C2611-4C71-4FC5-86AE-919BDF0F9419}</a:tableStyleId>
              </a:tblPr>
              <a:tblGrid>
                <a:gridCol w="47606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482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19325">
                <a:tc>
                  <a:txBody>
                    <a:bodyPr/>
                    <a:lstStyle/>
                    <a:p>
                      <a:pPr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700" b="1">
                          <a:solidFill>
                            <a:srgbClr val="615F5C"/>
                          </a:solidFill>
                        </a:rPr>
                        <a:t>Node Type</a:t>
                      </a:r>
                    </a:p>
                  </a:txBody>
                  <a:tcPr marL="12700" marR="12700" marT="12700" marB="12700" anchor="ctr" horzOverflow="overflow">
                    <a:lnT w="12700">
                      <a:solidFill>
                        <a:srgbClr val="7695B6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700" b="1">
                          <a:solidFill>
                            <a:srgbClr val="615F5C"/>
                          </a:solidFill>
                        </a:rPr>
                        <a:t>Example Fields</a:t>
                      </a:r>
                    </a:p>
                  </a:txBody>
                  <a:tcPr marL="12700" marR="12700" marT="12700" marB="127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19325">
                <a:tc>
                  <a:txBody>
                    <a:bodyPr/>
                    <a:lstStyle/>
                    <a:p>
                      <a:pPr algn="l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700">
                          <a:solidFill>
                            <a:srgbClr val="615F5C"/>
                          </a:solidFill>
                        </a:rPr>
                        <a:t>Patient</a:t>
                      </a:r>
                    </a:p>
                  </a:txBody>
                  <a:tcPr marL="12700" marR="12700" marT="12700" marB="12700" anchor="ctr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700">
                          <a:solidFill>
                            <a:srgbClr val="615F5C"/>
                          </a:solidFill>
                        </a:rPr>
                        <a:t>age, gender, conditions, family_coverage</a:t>
                      </a:r>
                    </a:p>
                  </a:txBody>
                  <a:tcPr marL="12700" marR="12700" marT="12700" marB="127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19325">
                <a:tc>
                  <a:txBody>
                    <a:bodyPr/>
                    <a:lstStyle/>
                    <a:p>
                      <a:pPr algn="l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700">
                          <a:solidFill>
                            <a:srgbClr val="615F5C"/>
                          </a:solidFill>
                        </a:rPr>
                        <a:t>Plan</a:t>
                      </a:r>
                    </a:p>
                  </a:txBody>
                  <a:tcPr marL="12700" marR="12700" marT="12700" marB="12700" anchor="ctr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700">
                          <a:solidFill>
                            <a:srgbClr val="615F5C"/>
                          </a:solidFill>
                        </a:rPr>
                        <a:t>PlanId, Deductible, Coinsurance, etc.</a:t>
                      </a:r>
                    </a:p>
                  </a:txBody>
                  <a:tcPr marL="12700" marR="12700" marT="12700" marB="127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19325">
                <a:tc>
                  <a:txBody>
                    <a:bodyPr/>
                    <a:lstStyle/>
                    <a:p>
                      <a:pPr algn="l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700">
                          <a:solidFill>
                            <a:srgbClr val="615F5C"/>
                          </a:solidFill>
                        </a:rPr>
                        <a:t>Relationship</a:t>
                      </a:r>
                    </a:p>
                  </a:txBody>
                  <a:tcPr marL="12700" marR="12700" marT="12700" marB="12700" anchor="ctr" horzOverflow="overflow">
                    <a:lnB w="12700">
                      <a:solidFill>
                        <a:srgbClr val="7695B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700">
                          <a:solidFill>
                            <a:srgbClr val="615F5C"/>
                          </a:solidFill>
                        </a:rPr>
                        <a:t>CONSIDERS, DIABETES, OLDER_ADULTS, etc.</a:t>
                      </a:r>
                    </a:p>
                  </a:txBody>
                  <a:tcPr marL="12700" marR="12700" marT="12700" marB="127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Enhanced Plan Filtering with Summary Statistic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00735">
              <a:defRPr sz="8730" spc="-174"/>
            </a:lvl1pPr>
          </a:lstStyle>
          <a:p>
            <a:r>
              <a:t>Enhanced Plan Filtering with Summary Statistics</a:t>
            </a:r>
          </a:p>
        </p:txBody>
      </p:sp>
      <p:sp>
        <p:nvSpPr>
          <p:cNvPr id="180" name="📈 How Our Rule Filtering Works:…"/>
          <p:cNvSpPr txBox="1"/>
          <p:nvPr/>
        </p:nvSpPr>
        <p:spPr>
          <a:xfrm>
            <a:off x="67046" y="3721100"/>
            <a:ext cx="15151444" cy="9550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defTabSz="544830">
              <a:spcBef>
                <a:spcPts val="3800"/>
              </a:spcBef>
              <a:defRPr sz="3432"/>
            </a:pPr>
            <a:r>
              <a:t>📈 How Our Rule Filtering Works:</a:t>
            </a:r>
          </a:p>
          <a:p>
            <a:pPr marL="1000252" indent="-908050" defTabSz="544830">
              <a:spcBef>
                <a:spcPts val="3800"/>
              </a:spcBef>
              <a:buClr>
                <a:srgbClr val="5C86B9"/>
              </a:buClr>
              <a:buSzPct val="70000"/>
              <a:buFont typeface="Times Roman"/>
              <a:buAutoNum type="arabicPeriod"/>
              <a:defRPr sz="3432"/>
            </a:pPr>
            <a:r>
              <a:rPr b="1"/>
              <a:t>Patient qualifies for a rule</a:t>
            </a:r>
            <a:r>
              <a:t> (e.g., has Diabetes or is within Maternity age)</a:t>
            </a:r>
          </a:p>
          <a:p>
            <a:pPr marL="1000252" indent="-908050" defTabSz="544830">
              <a:spcBef>
                <a:spcPts val="3800"/>
              </a:spcBef>
              <a:buClr>
                <a:srgbClr val="5C86B9"/>
              </a:buClr>
              <a:buSzPct val="70000"/>
              <a:buFont typeface="Times Roman"/>
              <a:buAutoNum type="arabicPeriod"/>
              <a:defRPr sz="3432"/>
            </a:pPr>
            <a:r>
              <a:t>For that rule, we identify relevant </a:t>
            </a:r>
            <a:r>
              <a:rPr b="1"/>
              <a:t>plan attributes</a:t>
            </a:r>
            <a:r>
              <a:t> (e.g., deductibles, copays)</a:t>
            </a:r>
          </a:p>
          <a:p>
            <a:pPr marL="1000252" indent="-908050" defTabSz="544830">
              <a:spcBef>
                <a:spcPts val="3800"/>
              </a:spcBef>
              <a:buClr>
                <a:srgbClr val="5C86B9"/>
              </a:buClr>
              <a:buSzPct val="70000"/>
              <a:buFont typeface="Times Roman"/>
              <a:buAutoNum type="arabicPeriod"/>
              <a:defRPr sz="3432"/>
            </a:pPr>
            <a:r>
              <a:t>We group the filtered plans by </a:t>
            </a:r>
            <a:r>
              <a:rPr b="1"/>
              <a:t>PlanType</a:t>
            </a:r>
            <a:r>
              <a:t> (HMO, PPO, etc.)</a:t>
            </a:r>
          </a:p>
          <a:p>
            <a:pPr marL="1000252" indent="-908050" defTabSz="544830">
              <a:spcBef>
                <a:spcPts val="3800"/>
              </a:spcBef>
              <a:buClr>
                <a:srgbClr val="5C86B9"/>
              </a:buClr>
              <a:buSzPct val="70000"/>
              <a:buFont typeface="Times Roman"/>
              <a:buAutoNum type="arabicPeriod"/>
              <a:defRPr sz="3432"/>
            </a:pPr>
            <a:r>
              <a:t>For each attribute within that plan type:</a:t>
            </a:r>
          </a:p>
          <a:p>
            <a:pPr marL="1302004" lvl="1" indent="-908050" defTabSz="544830">
              <a:spcBef>
                <a:spcPts val="3800"/>
              </a:spcBef>
              <a:buClr>
                <a:srgbClr val="5C86B9"/>
              </a:buClr>
              <a:buSzPct val="70000"/>
              <a:buFont typeface="Times Roman"/>
              <a:buChar char="◦"/>
              <a:defRPr sz="3432"/>
            </a:pPr>
            <a:r>
              <a:t>Calculate the </a:t>
            </a:r>
            <a:r>
              <a:rPr b="1"/>
              <a:t>median value</a:t>
            </a:r>
          </a:p>
          <a:p>
            <a:pPr marL="1302004" lvl="1" indent="-908050" defTabSz="544830">
              <a:spcBef>
                <a:spcPts val="3800"/>
              </a:spcBef>
              <a:buClr>
                <a:srgbClr val="5C86B9"/>
              </a:buClr>
              <a:buSzPct val="70000"/>
              <a:buFont typeface="Times Roman"/>
              <a:buChar char="◦"/>
              <a:defRPr sz="3432"/>
            </a:pPr>
            <a:r>
              <a:t>Keep only the plans that meet or beat this threshold (i.e., ≤ median)</a:t>
            </a:r>
          </a:p>
          <a:p>
            <a:pPr marL="1000252" indent="-908050" defTabSz="544830">
              <a:spcBef>
                <a:spcPts val="3800"/>
              </a:spcBef>
              <a:buClr>
                <a:srgbClr val="5C86B9"/>
              </a:buClr>
              <a:buSzPct val="70000"/>
              <a:buFont typeface="Times Roman"/>
              <a:buAutoNum type="arabicPeriod" startAt="5"/>
              <a:defRPr sz="3432"/>
            </a:pPr>
            <a:r>
              <a:t>We attach a Neo4j relationship between the patient and plans that passed this filtering</a:t>
            </a:r>
          </a:p>
        </p:txBody>
      </p:sp>
      <p:pic>
        <p:nvPicPr>
          <p:cNvPr id="181" name="raw.png" descr="raw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23413" y="3752850"/>
            <a:ext cx="6584974" cy="9877457"/>
          </a:xfrm>
          <a:prstGeom prst="rect">
            <a:avLst/>
          </a:prstGeom>
          <a:ln w="12700">
            <a:miter lim="400000"/>
          </a:ln>
        </p:spPr>
      </p:pic>
      <p:sp>
        <p:nvSpPr>
          <p:cNvPr id="182" name="Text"/>
          <p:cNvSpPr txBox="1"/>
          <p:nvPr/>
        </p:nvSpPr>
        <p:spPr>
          <a:xfrm>
            <a:off x="9942623" y="2240811"/>
            <a:ext cx="127001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457200">
              <a:spcBef>
                <a:spcPts val="0"/>
              </a:spcBef>
              <a:defRPr sz="1200">
                <a:latin typeface="Times Roman"/>
                <a:ea typeface="Times Roman"/>
                <a:cs typeface="Times Roman"/>
                <a:sym typeface="Times Roman"/>
              </a:defRPr>
            </a:pPr>
            <a:endParaRPr/>
          </a:p>
          <a:p>
            <a:pPr defTabSz="457200">
              <a:spcBef>
                <a:spcPts val="0"/>
              </a:spcBef>
              <a:defRPr sz="1200">
                <a:latin typeface="Times Roman"/>
                <a:ea typeface="Times Roman"/>
                <a:cs typeface="Times Roman"/>
                <a:sym typeface="Times Roman"/>
              </a:defRPr>
            </a:pPr>
            <a:endParaRPr/>
          </a:p>
          <a:p>
            <a:pPr defTabSz="457200">
              <a:spcBef>
                <a:spcPts val="0"/>
              </a:spcBef>
              <a:defRPr sz="1200">
                <a:latin typeface="Times Roman"/>
                <a:ea typeface="Times Roman"/>
                <a:cs typeface="Times Roman"/>
                <a:sym typeface="Times Roman"/>
              </a:defRPr>
            </a:pPr>
            <a:endParaRPr/>
          </a:p>
          <a:p>
            <a:pPr defTabSz="457200">
              <a:spcBef>
                <a:spcPts val="0"/>
              </a:spcBef>
              <a:defRPr sz="1200">
                <a:latin typeface="Times Roman"/>
                <a:ea typeface="Times Roman"/>
                <a:cs typeface="Times Roman"/>
                <a:sym typeface="Times Roman"/>
              </a:defRPr>
            </a:pPr>
            <a:endParaRPr/>
          </a:p>
          <a:p>
            <a:pPr defTabSz="457200">
              <a:spcBef>
                <a:spcPts val="0"/>
              </a:spcBef>
              <a:defRPr sz="1200">
                <a:latin typeface="Times Roman"/>
                <a:ea typeface="Times Roman"/>
                <a:cs typeface="Times Roman"/>
                <a:sym typeface="Times Roman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Rule-Based Scoring and Plan Type Distribu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00735">
              <a:defRPr sz="8730" spc="-174"/>
            </a:lvl1pPr>
          </a:lstStyle>
          <a:p>
            <a:r>
              <a:t>Rule-Based Scoring and Plan Type Distribution</a:t>
            </a:r>
          </a:p>
        </p:txBody>
      </p:sp>
      <p:sp>
        <p:nvSpPr>
          <p:cNvPr id="185" name="🔢 Counting Rule Matches Per Plan…"/>
          <p:cNvSpPr txBox="1"/>
          <p:nvPr/>
        </p:nvSpPr>
        <p:spPr>
          <a:xfrm>
            <a:off x="121053" y="3880588"/>
            <a:ext cx="11986674" cy="955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>
              <a:spcBef>
                <a:spcPts val="2400"/>
              </a:spcBef>
              <a:defRPr sz="3000"/>
            </a:pPr>
            <a:r>
              <a:t>🔢 Counting Rule Matches Per Plan</a:t>
            </a:r>
          </a:p>
          <a:p>
            <a:pPr marL="2073303" indent="-1933603">
              <a:spcBef>
                <a:spcPts val="2400"/>
              </a:spcBef>
              <a:buClr>
                <a:srgbClr val="5C86B9"/>
              </a:buClr>
              <a:buSzPct val="70000"/>
              <a:buFont typeface="Times Roman"/>
              <a:buChar char="•"/>
              <a:defRPr sz="3000"/>
            </a:pPr>
            <a:r>
              <a:t>After applying rules, each plan may match </a:t>
            </a:r>
            <a:r>
              <a:rPr b="1"/>
              <a:t>zero or more rules</a:t>
            </a:r>
          </a:p>
          <a:p>
            <a:pPr marL="2073303" indent="-1933603">
              <a:spcBef>
                <a:spcPts val="2400"/>
              </a:spcBef>
              <a:buClr>
                <a:srgbClr val="5C86B9"/>
              </a:buClr>
              <a:buSzPct val="70000"/>
              <a:buFont typeface="Times Roman"/>
              <a:buChar char="•"/>
              <a:defRPr sz="3000"/>
            </a:pPr>
            <a:r>
              <a:t>In Neo4j, we count the number of relationships per plan (excluding CONSIDERS)</a:t>
            </a:r>
          </a:p>
          <a:p>
            <a:pPr>
              <a:spcBef>
                <a:spcPts val="2400"/>
              </a:spcBef>
              <a:defRPr sz="3000"/>
            </a:pPr>
            <a:endParaRPr/>
          </a:p>
          <a:p>
            <a:pPr>
              <a:spcBef>
                <a:spcPts val="2400"/>
              </a:spcBef>
              <a:defRPr sz="3000"/>
            </a:pPr>
            <a:endParaRPr/>
          </a:p>
          <a:p>
            <a:pPr>
              <a:spcBef>
                <a:spcPts val="2400"/>
              </a:spcBef>
              <a:defRPr sz="3000"/>
            </a:pPr>
            <a:endParaRPr/>
          </a:p>
          <a:p>
            <a:pPr>
              <a:spcBef>
                <a:spcPts val="2400"/>
              </a:spcBef>
              <a:defRPr sz="3000"/>
            </a:pPr>
            <a:r>
              <a:t>🏆 Selecting Top Plans</a:t>
            </a:r>
          </a:p>
          <a:p>
            <a:pPr marL="2307679" indent="-2167979">
              <a:spcBef>
                <a:spcPts val="2400"/>
              </a:spcBef>
              <a:buClr>
                <a:srgbClr val="5C86B9"/>
              </a:buClr>
              <a:buSzPct val="70000"/>
              <a:buFont typeface="Times Roman"/>
              <a:buChar char="•"/>
              <a:defRPr sz="3000"/>
            </a:pPr>
            <a:r>
              <a:t>Plans with the </a:t>
            </a:r>
            <a:r>
              <a:rPr b="1"/>
              <a:t>highest rule match count</a:t>
            </a:r>
            <a:r>
              <a:t> are considered the best fit</a:t>
            </a:r>
          </a:p>
          <a:p>
            <a:pPr marL="2307679" indent="-2167979">
              <a:spcBef>
                <a:spcPts val="2400"/>
              </a:spcBef>
              <a:buClr>
                <a:srgbClr val="5C86B9"/>
              </a:buClr>
              <a:buSzPct val="70000"/>
              <a:buFont typeface="Times Roman"/>
              <a:buChar char="•"/>
              <a:defRPr sz="3000"/>
            </a:pPr>
            <a:r>
              <a:t>These plans move forward to the </a:t>
            </a:r>
            <a:r>
              <a:rPr b="1"/>
              <a:t>LLM scoring stage</a:t>
            </a:r>
          </a:p>
        </p:txBody>
      </p:sp>
      <p:sp>
        <p:nvSpPr>
          <p:cNvPr id="186" name="Text"/>
          <p:cNvSpPr txBox="1"/>
          <p:nvPr/>
        </p:nvSpPr>
        <p:spPr>
          <a:xfrm>
            <a:off x="9942623" y="2240811"/>
            <a:ext cx="127001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457200">
              <a:spcBef>
                <a:spcPts val="0"/>
              </a:spcBef>
              <a:defRPr sz="1200">
                <a:latin typeface="Times Roman"/>
                <a:ea typeface="Times Roman"/>
                <a:cs typeface="Times Roman"/>
                <a:sym typeface="Times Roman"/>
              </a:defRPr>
            </a:pPr>
            <a:endParaRPr/>
          </a:p>
          <a:p>
            <a:pPr defTabSz="457200">
              <a:spcBef>
                <a:spcPts val="0"/>
              </a:spcBef>
              <a:defRPr sz="1200">
                <a:latin typeface="Times Roman"/>
                <a:ea typeface="Times Roman"/>
                <a:cs typeface="Times Roman"/>
                <a:sym typeface="Times Roman"/>
              </a:defRPr>
            </a:pPr>
            <a:endParaRPr/>
          </a:p>
          <a:p>
            <a:pPr defTabSz="457200">
              <a:spcBef>
                <a:spcPts val="0"/>
              </a:spcBef>
              <a:defRPr sz="1200">
                <a:latin typeface="Times Roman"/>
                <a:ea typeface="Times Roman"/>
                <a:cs typeface="Times Roman"/>
                <a:sym typeface="Times Roman"/>
              </a:defRPr>
            </a:pPr>
            <a:endParaRPr/>
          </a:p>
          <a:p>
            <a:pPr defTabSz="457200">
              <a:spcBef>
                <a:spcPts val="0"/>
              </a:spcBef>
              <a:defRPr sz="1200">
                <a:latin typeface="Times Roman"/>
                <a:ea typeface="Times Roman"/>
                <a:cs typeface="Times Roman"/>
                <a:sym typeface="Times Roman"/>
              </a:defRPr>
            </a:pPr>
            <a:endParaRPr/>
          </a:p>
          <a:p>
            <a:pPr defTabSz="457200">
              <a:spcBef>
                <a:spcPts val="0"/>
              </a:spcBef>
              <a:defRPr sz="1200">
                <a:latin typeface="Times Roman"/>
                <a:ea typeface="Times Roman"/>
                <a:cs typeface="Times Roman"/>
                <a:sym typeface="Times Roman"/>
              </a:defRPr>
            </a:pPr>
            <a:endParaRPr/>
          </a:p>
        </p:txBody>
      </p:sp>
      <p:pic>
        <p:nvPicPr>
          <p:cNvPr id="187" name="pasted-movie.png" descr="pasted-movie.png"/>
          <p:cNvPicPr>
            <a:picLocks noChangeAspect="1"/>
          </p:cNvPicPr>
          <p:nvPr/>
        </p:nvPicPr>
        <p:blipFill>
          <a:blip r:embed="rId2"/>
          <a:srcRect r="23512"/>
          <a:stretch>
            <a:fillRect/>
          </a:stretch>
        </p:blipFill>
        <p:spPr>
          <a:xfrm>
            <a:off x="59111" y="7309039"/>
            <a:ext cx="11248699" cy="228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88" name="🌐 Plan Type Distribution…"/>
          <p:cNvSpPr txBox="1"/>
          <p:nvPr/>
        </p:nvSpPr>
        <p:spPr>
          <a:xfrm>
            <a:off x="12426024" y="3880588"/>
            <a:ext cx="11774446" cy="955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>
              <a:spcBef>
                <a:spcPts val="2400"/>
              </a:spcBef>
              <a:defRPr sz="3000"/>
            </a:pPr>
            <a:r>
              <a:t>🌐 Plan Type Distribution</a:t>
            </a:r>
          </a:p>
          <a:p>
            <a:pPr marL="424961" indent="-424961">
              <a:spcBef>
                <a:spcPts val="2400"/>
              </a:spcBef>
              <a:buSzPct val="45000"/>
              <a:buBlip>
                <a:blip r:embed="rId3"/>
              </a:buBlip>
              <a:defRPr sz="3000"/>
            </a:pPr>
            <a:r>
              <a:t>We calculate how many top-scoring plans fall into each </a:t>
            </a:r>
            <a:r>
              <a:rPr b="1"/>
              <a:t>PlanType</a:t>
            </a:r>
          </a:p>
          <a:p>
            <a:pPr marL="424961" indent="-424961">
              <a:spcBef>
                <a:spcPts val="1200"/>
              </a:spcBef>
              <a:buSzPct val="45000"/>
              <a:buBlip>
                <a:blip r:embed="rId3"/>
              </a:buBlip>
              <a:defRPr sz="3000"/>
            </a:pPr>
            <a:r>
              <a:rPr b="1"/>
              <a:t>Example:                           {</a:t>
            </a:r>
          </a:p>
          <a:p>
            <a:pPr algn="ctr">
              <a:spcBef>
                <a:spcPts val="1200"/>
              </a:spcBef>
              <a:defRPr sz="3000"/>
            </a:pPr>
            <a:r>
              <a:rPr b="1"/>
              <a:t>  "HMO": 3,</a:t>
            </a:r>
          </a:p>
          <a:p>
            <a:pPr algn="ctr">
              <a:spcBef>
                <a:spcPts val="1500"/>
              </a:spcBef>
              <a:defRPr sz="3000"/>
            </a:pPr>
            <a:r>
              <a:rPr b="1"/>
              <a:t>  "PPO": 5,</a:t>
            </a:r>
          </a:p>
          <a:p>
            <a:pPr algn="ctr">
              <a:spcBef>
                <a:spcPts val="1500"/>
              </a:spcBef>
              <a:defRPr sz="3000"/>
            </a:pPr>
            <a:r>
              <a:rPr b="1"/>
              <a:t>  "POS": 2 }</a:t>
            </a:r>
          </a:p>
          <a:p>
            <a:pPr marL="424961" indent="-424961">
              <a:spcBef>
                <a:spcPts val="3700"/>
              </a:spcBef>
              <a:buSzPct val="45000"/>
              <a:buBlip>
                <a:blip r:embed="rId3"/>
              </a:buBlip>
              <a:defRPr sz="3000"/>
            </a:pPr>
            <a:r>
              <a:t>This helps the patient to decide which plan type they want to explore</a:t>
            </a:r>
          </a:p>
        </p:txBody>
      </p:sp>
    </p:spTree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Editorial">
  <a:themeElements>
    <a:clrScheme name="Editorial">
      <a:dk1>
        <a:srgbClr val="000000"/>
      </a:dk1>
      <a:lt1>
        <a:srgbClr val="FFFFFF"/>
      </a:lt1>
      <a:dk2>
        <a:srgbClr val="615F5C"/>
      </a:dk2>
      <a:lt2>
        <a:srgbClr val="D6D3CB"/>
      </a:lt2>
      <a:accent1>
        <a:srgbClr val="4D76A4"/>
      </a:accent1>
      <a:accent2>
        <a:srgbClr val="729460"/>
      </a:accent2>
      <a:accent3>
        <a:srgbClr val="D6AD40"/>
      </a:accent3>
      <a:accent4>
        <a:srgbClr val="DC7D39"/>
      </a:accent4>
      <a:accent5>
        <a:srgbClr val="C36061"/>
      </a:accent5>
      <a:accent6>
        <a:srgbClr val="7E649B"/>
      </a:accent6>
      <a:hlink>
        <a:srgbClr val="0000FF"/>
      </a:hlink>
      <a:folHlink>
        <a:srgbClr val="FF00FF"/>
      </a:folHlink>
    </a:clrScheme>
    <a:fontScheme name="Editorial">
      <a:majorFont>
        <a:latin typeface="Didot"/>
        <a:ea typeface="Didot"/>
        <a:cs typeface="Didot"/>
      </a:majorFont>
      <a:minorFont>
        <a:latin typeface="Didot"/>
        <a:ea typeface="Didot"/>
        <a:cs typeface="Didot"/>
      </a:minorFont>
    </a:fontScheme>
    <a:fmtScheme name="Editorial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Palatino"/>
            <a:ea typeface="Palatino"/>
            <a:cs typeface="Palatino"/>
            <a:sym typeface="Palatin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>
              <a:hueOff val="109193"/>
              <a:satOff val="-4874"/>
              <a:lumOff val="12971"/>
            </a:schemeClr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5900"/>
          </a:spcBef>
          <a:spcAft>
            <a:spcPts val="0"/>
          </a:spcAft>
          <a:buClrTx/>
          <a:buSzTx/>
          <a:buFontTx/>
          <a:buNone/>
          <a:tabLst/>
          <a:defRPr kumimoji="0" sz="5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Palatino"/>
            <a:ea typeface="Palatino"/>
            <a:cs typeface="Palatino"/>
            <a:sym typeface="Palatin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Editorial">
  <a:themeElements>
    <a:clrScheme name="Editorial">
      <a:dk1>
        <a:srgbClr val="000000"/>
      </a:dk1>
      <a:lt1>
        <a:srgbClr val="FFFFFF"/>
      </a:lt1>
      <a:dk2>
        <a:srgbClr val="615F5C"/>
      </a:dk2>
      <a:lt2>
        <a:srgbClr val="D6D3CB"/>
      </a:lt2>
      <a:accent1>
        <a:srgbClr val="4D76A4"/>
      </a:accent1>
      <a:accent2>
        <a:srgbClr val="729460"/>
      </a:accent2>
      <a:accent3>
        <a:srgbClr val="D6AD40"/>
      </a:accent3>
      <a:accent4>
        <a:srgbClr val="DC7D39"/>
      </a:accent4>
      <a:accent5>
        <a:srgbClr val="C36061"/>
      </a:accent5>
      <a:accent6>
        <a:srgbClr val="7E649B"/>
      </a:accent6>
      <a:hlink>
        <a:srgbClr val="0000FF"/>
      </a:hlink>
      <a:folHlink>
        <a:srgbClr val="FF00FF"/>
      </a:folHlink>
    </a:clrScheme>
    <a:fontScheme name="Editorial">
      <a:majorFont>
        <a:latin typeface="Didot"/>
        <a:ea typeface="Didot"/>
        <a:cs typeface="Didot"/>
      </a:majorFont>
      <a:minorFont>
        <a:latin typeface="Didot"/>
        <a:ea typeface="Didot"/>
        <a:cs typeface="Didot"/>
      </a:minorFont>
    </a:fontScheme>
    <a:fmtScheme name="Editorial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Palatino"/>
            <a:ea typeface="Palatino"/>
            <a:cs typeface="Palatino"/>
            <a:sym typeface="Palatin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>
              <a:hueOff val="109193"/>
              <a:satOff val="-4874"/>
              <a:lumOff val="12971"/>
            </a:schemeClr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5900"/>
          </a:spcBef>
          <a:spcAft>
            <a:spcPts val="0"/>
          </a:spcAft>
          <a:buClrTx/>
          <a:buSzTx/>
          <a:buFontTx/>
          <a:buNone/>
          <a:tabLst/>
          <a:defRPr kumimoji="0" sz="5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Palatino"/>
            <a:ea typeface="Palatino"/>
            <a:cs typeface="Palatino"/>
            <a:sym typeface="Palatin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1063</Words>
  <Application>Microsoft Macintosh PowerPoint</Application>
  <PresentationFormat>Custom</PresentationFormat>
  <Paragraphs>132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Courier</vt:lpstr>
      <vt:lpstr>Didot</vt:lpstr>
      <vt:lpstr>Helvetica</vt:lpstr>
      <vt:lpstr>Helvetica Neue</vt:lpstr>
      <vt:lpstr>Palatino</vt:lpstr>
      <vt:lpstr>Times Roman</vt:lpstr>
      <vt:lpstr>Zapf Dingbats</vt:lpstr>
      <vt:lpstr>Editorial</vt:lpstr>
      <vt:lpstr>Intelligent Health Plan Advisor (IntelliHealth)</vt:lpstr>
      <vt:lpstr>Health Plan Confusion = Costly Mistakes</vt:lpstr>
      <vt:lpstr>Health Plan Confusion = Costly Mistakes</vt:lpstr>
      <vt:lpstr>IntelliHealth</vt:lpstr>
      <vt:lpstr>Patient demographics</vt:lpstr>
      <vt:lpstr>Connecting FastAPI to Snowflake for Insurance Plans</vt:lpstr>
      <vt:lpstr>Introducing Neo4j &amp; Why We Use Graphs</vt:lpstr>
      <vt:lpstr>Enhanced Plan Filtering with Summary Statistics</vt:lpstr>
      <vt:lpstr>Rule-Based Scoring and Plan Type Distribution</vt:lpstr>
      <vt:lpstr>LLM Prompt Design &amp; Dynamic Scoring</vt:lpstr>
      <vt:lpstr>LLM Prompt Design &amp; Dynamic Scoring</vt:lpstr>
      <vt:lpstr>Technology &amp; Integration Challenges</vt:lpstr>
      <vt:lpstr>Project Demo</vt:lpstr>
      <vt:lpstr>Thank You 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Intelligent Health Plan Advisor (IntelliHealth)</dc:title>
  <cp:lastModifiedBy>nishitashewale@gmail.com</cp:lastModifiedBy>
  <cp:revision>1</cp:revision>
  <dcterms:modified xsi:type="dcterms:W3CDTF">2025-04-26T15:57:39Z</dcterms:modified>
</cp:coreProperties>
</file>